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4"/>
  </p:sldMasterIdLst>
  <p:notesMasterIdLst>
    <p:notesMasterId r:id="rId84"/>
  </p:notesMasterIdLst>
  <p:sldIdLst>
    <p:sldId id="256" r:id="rId5"/>
    <p:sldId id="295" r:id="rId6"/>
    <p:sldId id="259" r:id="rId7"/>
    <p:sldId id="257" r:id="rId8"/>
    <p:sldId id="296" r:id="rId9"/>
    <p:sldId id="298" r:id="rId10"/>
    <p:sldId id="297" r:id="rId11"/>
    <p:sldId id="319" r:id="rId12"/>
    <p:sldId id="299" r:id="rId13"/>
    <p:sldId id="318" r:id="rId14"/>
    <p:sldId id="301" r:id="rId15"/>
    <p:sldId id="302" r:id="rId16"/>
    <p:sldId id="303" r:id="rId17"/>
    <p:sldId id="304" r:id="rId18"/>
    <p:sldId id="305" r:id="rId19"/>
    <p:sldId id="321" r:id="rId20"/>
    <p:sldId id="306" r:id="rId21"/>
    <p:sldId id="308" r:id="rId22"/>
    <p:sldId id="309" r:id="rId23"/>
    <p:sldId id="310" r:id="rId24"/>
    <p:sldId id="311" r:id="rId25"/>
    <p:sldId id="312" r:id="rId26"/>
    <p:sldId id="313" r:id="rId27"/>
    <p:sldId id="314" r:id="rId28"/>
    <p:sldId id="315" r:id="rId29"/>
    <p:sldId id="316" r:id="rId30"/>
    <p:sldId id="320" r:id="rId31"/>
    <p:sldId id="324" r:id="rId32"/>
    <p:sldId id="343" r:id="rId33"/>
    <p:sldId id="344" r:id="rId34"/>
    <p:sldId id="345" r:id="rId35"/>
    <p:sldId id="346" r:id="rId36"/>
    <p:sldId id="347" r:id="rId37"/>
    <p:sldId id="348" r:id="rId38"/>
    <p:sldId id="349" r:id="rId39"/>
    <p:sldId id="350" r:id="rId40"/>
    <p:sldId id="351" r:id="rId41"/>
    <p:sldId id="352" r:id="rId42"/>
    <p:sldId id="353" r:id="rId43"/>
    <p:sldId id="354" r:id="rId44"/>
    <p:sldId id="355" r:id="rId45"/>
    <p:sldId id="356" r:id="rId46"/>
    <p:sldId id="357" r:id="rId47"/>
    <p:sldId id="358" r:id="rId48"/>
    <p:sldId id="360" r:id="rId49"/>
    <p:sldId id="359" r:id="rId50"/>
    <p:sldId id="361" r:id="rId51"/>
    <p:sldId id="362" r:id="rId52"/>
    <p:sldId id="322" r:id="rId53"/>
    <p:sldId id="342" r:id="rId54"/>
    <p:sldId id="325" r:id="rId55"/>
    <p:sldId id="326" r:id="rId56"/>
    <p:sldId id="327" r:id="rId57"/>
    <p:sldId id="328" r:id="rId58"/>
    <p:sldId id="329" r:id="rId59"/>
    <p:sldId id="330" r:id="rId60"/>
    <p:sldId id="331" r:id="rId61"/>
    <p:sldId id="332" r:id="rId62"/>
    <p:sldId id="333" r:id="rId63"/>
    <p:sldId id="334" r:id="rId64"/>
    <p:sldId id="335" r:id="rId65"/>
    <p:sldId id="336" r:id="rId66"/>
    <p:sldId id="337" r:id="rId67"/>
    <p:sldId id="338" r:id="rId68"/>
    <p:sldId id="339" r:id="rId69"/>
    <p:sldId id="340" r:id="rId70"/>
    <p:sldId id="341" r:id="rId71"/>
    <p:sldId id="363" r:id="rId72"/>
    <p:sldId id="364" r:id="rId73"/>
    <p:sldId id="365" r:id="rId74"/>
    <p:sldId id="366" r:id="rId75"/>
    <p:sldId id="367" r:id="rId76"/>
    <p:sldId id="368" r:id="rId77"/>
    <p:sldId id="369" r:id="rId78"/>
    <p:sldId id="370" r:id="rId79"/>
    <p:sldId id="371" r:id="rId80"/>
    <p:sldId id="372" r:id="rId81"/>
    <p:sldId id="373" r:id="rId82"/>
    <p:sldId id="374" r:id="rId83"/>
  </p:sldIdLst>
  <p:sldSz cx="9144000" cy="5143500" type="screen16x9"/>
  <p:notesSz cx="6858000" cy="9144000"/>
  <p:embeddedFontLst>
    <p:embeddedFont>
      <p:font typeface="Oswald" panose="00000500000000000000" pitchFamily="2" charset="0"/>
      <p:regular r:id="rId85"/>
      <p:bold r:id="rId86"/>
    </p:embeddedFont>
    <p:embeddedFont>
      <p:font typeface="Roboto Condensed" panose="02000000000000000000" pitchFamily="2" charset="0"/>
      <p:regular r:id="rId87"/>
      <p:bold r:id="rId88"/>
      <p:italic r:id="rId89"/>
      <p:boldItalic r:id="rId90"/>
    </p:embeddedFont>
    <p:embeddedFont>
      <p:font typeface="나눔고딕" panose="020D0604000000000000" pitchFamily="50" charset="-127"/>
      <p:regular r:id="rId91"/>
      <p:bold r:id="rId92"/>
    </p:embeddedFont>
    <p:embeddedFont>
      <p:font typeface="나눔고딕 ExtraBold" panose="020D0904000000000000" pitchFamily="50" charset="-127"/>
      <p:bold r:id="rId93"/>
    </p:embeddedFont>
    <p:embeddedFont>
      <p:font typeface="맑은 고딕" panose="020B0503020000020004" pitchFamily="50" charset="-127"/>
      <p:regular r:id="rId94"/>
      <p:bold r:id="rId95"/>
    </p:embeddedFont>
    <p:embeddedFont>
      <p:font typeface="휴먼엑스포" panose="02030504000101010101" pitchFamily="18" charset="-127"/>
      <p:regular r:id="rId9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96BF"/>
    <a:srgbClr val="6D7378"/>
    <a:srgbClr val="898E92"/>
    <a:srgbClr val="4BB5D9"/>
    <a:srgbClr val="81D1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4566EC9-B83E-4B96-AC32-FDC3E1D7516B}">
  <a:tblStyle styleId="{04566EC9-B83E-4B96-AC32-FDC3E1D7516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E839084-D9A6-46FB-A549-F44BDC8C2DE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86900" autoAdjust="0"/>
  </p:normalViewPr>
  <p:slideViewPr>
    <p:cSldViewPr>
      <p:cViewPr varScale="1">
        <p:scale>
          <a:sx n="104" d="100"/>
          <a:sy n="104" d="100"/>
        </p:scale>
        <p:origin x="70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9" d="100"/>
          <a:sy n="69" d="100"/>
        </p:scale>
        <p:origin x="3082" y="72"/>
      </p:cViewPr>
      <p:guideLst/>
    </p:cSldViewPr>
  </p:notesViewPr>
  <p:gridSpacing cx="360000" cy="3600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notesMaster" Target="notesMasters/notesMaster1.xml"/><Relationship Id="rId89" Type="http://schemas.openxmlformats.org/officeDocument/2006/relationships/font" Target="fonts/font5.fntdata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90" Type="http://schemas.openxmlformats.org/officeDocument/2006/relationships/font" Target="fonts/font6.fntdata"/><Relationship Id="rId95" Type="http://schemas.openxmlformats.org/officeDocument/2006/relationships/font" Target="fonts/font11.fntdata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80" Type="http://schemas.openxmlformats.org/officeDocument/2006/relationships/slide" Target="slides/slide76.xml"/><Relationship Id="rId85" Type="http://schemas.openxmlformats.org/officeDocument/2006/relationships/font" Target="fonts/font1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font" Target="fonts/font4.fntdata"/><Relationship Id="rId91" Type="http://schemas.openxmlformats.org/officeDocument/2006/relationships/font" Target="fonts/font7.fntdata"/><Relationship Id="rId96" Type="http://schemas.openxmlformats.org/officeDocument/2006/relationships/font" Target="fonts/font1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font" Target="fonts/font2.fntdata"/><Relationship Id="rId94" Type="http://schemas.openxmlformats.org/officeDocument/2006/relationships/font" Target="fonts/font10.fntdata"/><Relationship Id="rId9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presProps" Target="presProps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font" Target="fonts/font8.fntdata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font" Target="fonts/font3.fntdata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font" Target="fonts/font9.fntdata"/><Relationship Id="rId98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D1E8CA-08A7-475E-8055-18D58BBAE8A4}" type="doc">
      <dgm:prSet loTypeId="urn:microsoft.com/office/officeart/2008/layout/SquareAccen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C03F4B06-4292-4C98-88D5-22640638C44F}">
      <dgm:prSet phldrT="[텍스트]"/>
      <dgm:spPr/>
      <dgm:t>
        <a:bodyPr/>
        <a:lstStyle/>
        <a:p>
          <a:pPr latinLnBrk="1"/>
          <a:r>
            <a:rPr lang="ko-KR" altLang="en-US" b="1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소비자 측면</a:t>
          </a:r>
        </a:p>
      </dgm:t>
    </dgm:pt>
    <dgm:pt modelId="{A18AD790-39DE-42EF-A92B-D69548838985}" type="parTrans" cxnId="{8DD974E2-982F-482C-BF16-B39966EFE982}">
      <dgm:prSet/>
      <dgm:spPr/>
      <dgm:t>
        <a:bodyPr/>
        <a:lstStyle/>
        <a:p>
          <a:pPr latinLnBrk="1"/>
          <a:endParaRPr lang="ko-KR" altLang="en-US"/>
        </a:p>
      </dgm:t>
    </dgm:pt>
    <dgm:pt modelId="{19A0FD19-25EF-4CDF-9D58-E56AB5F489EB}" type="sibTrans" cxnId="{8DD974E2-982F-482C-BF16-B39966EFE982}">
      <dgm:prSet/>
      <dgm:spPr/>
      <dgm:t>
        <a:bodyPr/>
        <a:lstStyle/>
        <a:p>
          <a:pPr latinLnBrk="1"/>
          <a:endParaRPr lang="ko-KR" altLang="en-US"/>
        </a:p>
      </dgm:t>
    </dgm:pt>
    <dgm:pt modelId="{B6C6EDCD-06C7-4CD5-9BCD-0389D2638A80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접근성이 높은 웹서비스</a:t>
          </a:r>
        </a:p>
      </dgm:t>
    </dgm:pt>
    <dgm:pt modelId="{59EB1387-96D2-462E-A98B-201866CB63BC}" type="parTrans" cxnId="{BAE5BD86-9DD5-4713-91C9-5A1288D8BB1C}">
      <dgm:prSet/>
      <dgm:spPr/>
      <dgm:t>
        <a:bodyPr/>
        <a:lstStyle/>
        <a:p>
          <a:pPr latinLnBrk="1"/>
          <a:endParaRPr lang="ko-KR" altLang="en-US"/>
        </a:p>
      </dgm:t>
    </dgm:pt>
    <dgm:pt modelId="{E0BD90B1-A77D-45A8-9838-F2F55C6E7CB3}" type="sibTrans" cxnId="{BAE5BD86-9DD5-4713-91C9-5A1288D8BB1C}">
      <dgm:prSet/>
      <dgm:spPr/>
      <dgm:t>
        <a:bodyPr/>
        <a:lstStyle/>
        <a:p>
          <a:pPr latinLnBrk="1"/>
          <a:endParaRPr lang="ko-KR" altLang="en-US"/>
        </a:p>
      </dgm:t>
    </dgm:pt>
    <dgm:pt modelId="{CD1BBA3A-88CC-4400-A363-BFDE70316FAC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∴ 소비자가 쉽게 사회에 유익한</a:t>
          </a:r>
          <a:b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</a:br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기업을 찾을 수 있다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.</a:t>
          </a:r>
        </a:p>
      </dgm:t>
    </dgm:pt>
    <dgm:pt modelId="{8DDB55EB-2CC0-44CD-B4D1-C2BF7FAE42B4}" type="parTrans" cxnId="{1B36A7C7-88F7-4B5F-8D85-CDE1474BA6E7}">
      <dgm:prSet/>
      <dgm:spPr/>
      <dgm:t>
        <a:bodyPr/>
        <a:lstStyle/>
        <a:p>
          <a:pPr latinLnBrk="1"/>
          <a:endParaRPr lang="ko-KR" altLang="en-US"/>
        </a:p>
      </dgm:t>
    </dgm:pt>
    <dgm:pt modelId="{DF15C94D-5161-4643-9F72-40EF509CA5B0}" type="sibTrans" cxnId="{1B36A7C7-88F7-4B5F-8D85-CDE1474BA6E7}">
      <dgm:prSet/>
      <dgm:spPr/>
      <dgm:t>
        <a:bodyPr/>
        <a:lstStyle/>
        <a:p>
          <a:pPr latinLnBrk="1"/>
          <a:endParaRPr lang="ko-KR" altLang="en-US"/>
        </a:p>
      </dgm:t>
    </dgm:pt>
    <dgm:pt modelId="{E4F49591-A0AB-467B-AA6D-A9C5D5228CB3}">
      <dgm:prSet phldrT="[텍스트]"/>
      <dgm:spPr/>
      <dgm:t>
        <a:bodyPr/>
        <a:lstStyle/>
        <a:p>
          <a:pPr latinLnBrk="1"/>
          <a:r>
            <a:rPr lang="ko-KR" altLang="en-US" b="1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기업 측면</a:t>
          </a:r>
        </a:p>
      </dgm:t>
    </dgm:pt>
    <dgm:pt modelId="{8ABA4594-2B31-4020-8BC6-257A030E759B}" type="parTrans" cxnId="{A48F54D8-E3DA-4A4C-AEAD-3F86858498C2}">
      <dgm:prSet/>
      <dgm:spPr/>
      <dgm:t>
        <a:bodyPr/>
        <a:lstStyle/>
        <a:p>
          <a:pPr latinLnBrk="1"/>
          <a:endParaRPr lang="ko-KR" altLang="en-US"/>
        </a:p>
      </dgm:t>
    </dgm:pt>
    <dgm:pt modelId="{07F5F41F-55FE-4144-8426-53096B8FB803}" type="sibTrans" cxnId="{A48F54D8-E3DA-4A4C-AEAD-3F86858498C2}">
      <dgm:prSet/>
      <dgm:spPr/>
      <dgm:t>
        <a:bodyPr/>
        <a:lstStyle/>
        <a:p>
          <a:pPr latinLnBrk="1"/>
          <a:endParaRPr lang="ko-KR" altLang="en-US"/>
        </a:p>
      </dgm:t>
    </dgm:pt>
    <dgm:pt modelId="{B3BD783C-6AAC-4414-BB50-242E6B1A9BEE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가치 소비자 층의 지출 유도</a:t>
          </a:r>
        </a:p>
      </dgm:t>
    </dgm:pt>
    <dgm:pt modelId="{BAAD3133-390C-4EC8-919C-6EF2FCDE01CB}" type="parTrans" cxnId="{F46725A5-EA18-4EB5-86D5-7BDC3734E570}">
      <dgm:prSet/>
      <dgm:spPr/>
      <dgm:t>
        <a:bodyPr/>
        <a:lstStyle/>
        <a:p>
          <a:pPr latinLnBrk="1"/>
          <a:endParaRPr lang="ko-KR" altLang="en-US"/>
        </a:p>
      </dgm:t>
    </dgm:pt>
    <dgm:pt modelId="{3B031573-88A2-4644-84F1-DE4887FC60B6}" type="sibTrans" cxnId="{F46725A5-EA18-4EB5-86D5-7BDC3734E570}">
      <dgm:prSet/>
      <dgm:spPr/>
      <dgm:t>
        <a:bodyPr/>
        <a:lstStyle/>
        <a:p>
          <a:pPr latinLnBrk="1"/>
          <a:endParaRPr lang="ko-KR" altLang="en-US"/>
        </a:p>
      </dgm:t>
    </dgm:pt>
    <dgm:pt modelId="{9A8684E6-0E6D-4072-B970-F425ACED0A61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∴기업의 사회 기여를 촉진한다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.</a:t>
          </a:r>
          <a:endParaRPr lang="ko-KR" altLang="en-US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32014C03-A854-41F2-AC05-28C6CE390886}" type="parTrans" cxnId="{7B9EBBCB-AE5E-455C-8CB8-7F24DC0E0282}">
      <dgm:prSet/>
      <dgm:spPr/>
      <dgm:t>
        <a:bodyPr/>
        <a:lstStyle/>
        <a:p>
          <a:pPr latinLnBrk="1"/>
          <a:endParaRPr lang="ko-KR" altLang="en-US"/>
        </a:p>
      </dgm:t>
    </dgm:pt>
    <dgm:pt modelId="{546E8E60-8515-47BD-8AE8-3F002A4AB6E4}" type="sibTrans" cxnId="{7B9EBBCB-AE5E-455C-8CB8-7F24DC0E0282}">
      <dgm:prSet/>
      <dgm:spPr/>
      <dgm:t>
        <a:bodyPr/>
        <a:lstStyle/>
        <a:p>
          <a:pPr latinLnBrk="1"/>
          <a:endParaRPr lang="ko-KR" altLang="en-US"/>
        </a:p>
      </dgm:t>
    </dgm:pt>
    <dgm:pt modelId="{A9ACE220-F500-45ED-B7E5-68B4B7ED8083}" type="pres">
      <dgm:prSet presAssocID="{5BD1E8CA-08A7-475E-8055-18D58BBAE8A4}" presName="layout" presStyleCnt="0">
        <dgm:presLayoutVars>
          <dgm:chMax/>
          <dgm:chPref/>
          <dgm:dir/>
          <dgm:resizeHandles/>
        </dgm:presLayoutVars>
      </dgm:prSet>
      <dgm:spPr/>
    </dgm:pt>
    <dgm:pt modelId="{030262B0-0EA5-4EA3-83DB-3840338F1E4D}" type="pres">
      <dgm:prSet presAssocID="{C03F4B06-4292-4C98-88D5-22640638C44F}" presName="root" presStyleCnt="0">
        <dgm:presLayoutVars>
          <dgm:chMax/>
          <dgm:chPref/>
        </dgm:presLayoutVars>
      </dgm:prSet>
      <dgm:spPr/>
    </dgm:pt>
    <dgm:pt modelId="{C951C1C1-C78A-4503-B95F-F8B180308359}" type="pres">
      <dgm:prSet presAssocID="{C03F4B06-4292-4C98-88D5-22640638C44F}" presName="rootComposite" presStyleCnt="0">
        <dgm:presLayoutVars/>
      </dgm:prSet>
      <dgm:spPr/>
    </dgm:pt>
    <dgm:pt modelId="{6626C130-48C4-4713-9E27-EB0655D77FBB}" type="pres">
      <dgm:prSet presAssocID="{C03F4B06-4292-4C98-88D5-22640638C44F}" presName="ParentAccent" presStyleLbl="alignNode1" presStyleIdx="0" presStyleCnt="2"/>
      <dgm:spPr/>
    </dgm:pt>
    <dgm:pt modelId="{419AC5AB-1DB0-4F35-A9FF-7575992F2216}" type="pres">
      <dgm:prSet presAssocID="{C03F4B06-4292-4C98-88D5-22640638C44F}" presName="ParentSmallAccent" presStyleLbl="fgAcc1" presStyleIdx="0" presStyleCnt="2"/>
      <dgm:spPr/>
    </dgm:pt>
    <dgm:pt modelId="{46D3DF5B-E5B2-4DD2-9114-BF9CCC4CA77B}" type="pres">
      <dgm:prSet presAssocID="{C03F4B06-4292-4C98-88D5-22640638C44F}" presName="Parent" presStyleLbl="revTx" presStyleIdx="0" presStyleCnt="6">
        <dgm:presLayoutVars>
          <dgm:chMax/>
          <dgm:chPref val="4"/>
          <dgm:bulletEnabled val="1"/>
        </dgm:presLayoutVars>
      </dgm:prSet>
      <dgm:spPr/>
    </dgm:pt>
    <dgm:pt modelId="{1A18D899-6951-496D-B7AF-E7FFEB4B13AC}" type="pres">
      <dgm:prSet presAssocID="{C03F4B06-4292-4C98-88D5-22640638C44F}" presName="childShape" presStyleCnt="0">
        <dgm:presLayoutVars>
          <dgm:chMax val="0"/>
          <dgm:chPref val="0"/>
        </dgm:presLayoutVars>
      </dgm:prSet>
      <dgm:spPr/>
    </dgm:pt>
    <dgm:pt modelId="{5F8AE4E4-AD8E-48AF-B854-E498307F5658}" type="pres">
      <dgm:prSet presAssocID="{B6C6EDCD-06C7-4CD5-9BCD-0389D2638A80}" presName="childComposite" presStyleCnt="0">
        <dgm:presLayoutVars>
          <dgm:chMax val="0"/>
          <dgm:chPref val="0"/>
        </dgm:presLayoutVars>
      </dgm:prSet>
      <dgm:spPr/>
    </dgm:pt>
    <dgm:pt modelId="{4205114C-9B09-4BB9-BE90-88393DBAEC46}" type="pres">
      <dgm:prSet presAssocID="{B6C6EDCD-06C7-4CD5-9BCD-0389D2638A80}" presName="ChildAccent" presStyleLbl="solidFgAcc1" presStyleIdx="0" presStyleCnt="4"/>
      <dgm:spPr/>
    </dgm:pt>
    <dgm:pt modelId="{CE8E8939-D04E-49A0-B9F3-6BCA5AF63474}" type="pres">
      <dgm:prSet presAssocID="{B6C6EDCD-06C7-4CD5-9BCD-0389D2638A80}" presName="Child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9369BCF0-BDD9-483D-8CB6-9493DBE0682F}" type="pres">
      <dgm:prSet presAssocID="{CD1BBA3A-88CC-4400-A363-BFDE70316FAC}" presName="childComposite" presStyleCnt="0">
        <dgm:presLayoutVars>
          <dgm:chMax val="0"/>
          <dgm:chPref val="0"/>
        </dgm:presLayoutVars>
      </dgm:prSet>
      <dgm:spPr/>
    </dgm:pt>
    <dgm:pt modelId="{D4334F4D-7547-4B8C-AAA6-E037E7259A2B}" type="pres">
      <dgm:prSet presAssocID="{CD1BBA3A-88CC-4400-A363-BFDE70316FAC}" presName="ChildAccent" presStyleLbl="solidFgAcc1" presStyleIdx="1" presStyleCnt="4"/>
      <dgm:spPr/>
    </dgm:pt>
    <dgm:pt modelId="{8DE7B4BD-1225-4463-9D11-11BFB20D7E78}" type="pres">
      <dgm:prSet presAssocID="{CD1BBA3A-88CC-4400-A363-BFDE70316FAC}" presName="Child" presStyleLbl="revTx" presStyleIdx="2" presStyleCnt="6" custScaleY="198161">
        <dgm:presLayoutVars>
          <dgm:chMax val="0"/>
          <dgm:chPref val="0"/>
          <dgm:bulletEnabled val="1"/>
        </dgm:presLayoutVars>
      </dgm:prSet>
      <dgm:spPr/>
    </dgm:pt>
    <dgm:pt modelId="{6A5C7934-40A2-4CE1-B33E-836B1A33BDD6}" type="pres">
      <dgm:prSet presAssocID="{E4F49591-A0AB-467B-AA6D-A9C5D5228CB3}" presName="root" presStyleCnt="0">
        <dgm:presLayoutVars>
          <dgm:chMax/>
          <dgm:chPref/>
        </dgm:presLayoutVars>
      </dgm:prSet>
      <dgm:spPr/>
    </dgm:pt>
    <dgm:pt modelId="{BC99DC11-2AE5-4ACD-A91A-C81334DF73C1}" type="pres">
      <dgm:prSet presAssocID="{E4F49591-A0AB-467B-AA6D-A9C5D5228CB3}" presName="rootComposite" presStyleCnt="0">
        <dgm:presLayoutVars/>
      </dgm:prSet>
      <dgm:spPr/>
    </dgm:pt>
    <dgm:pt modelId="{5FC7F7A8-9406-4DD2-97CF-87800F717282}" type="pres">
      <dgm:prSet presAssocID="{E4F49591-A0AB-467B-AA6D-A9C5D5228CB3}" presName="ParentAccent" presStyleLbl="alignNode1" presStyleIdx="1" presStyleCnt="2"/>
      <dgm:spPr/>
    </dgm:pt>
    <dgm:pt modelId="{49C54A8A-D139-4964-B989-64EF965A92BA}" type="pres">
      <dgm:prSet presAssocID="{E4F49591-A0AB-467B-AA6D-A9C5D5228CB3}" presName="ParentSmallAccent" presStyleLbl="fgAcc1" presStyleIdx="1" presStyleCnt="2"/>
      <dgm:spPr/>
    </dgm:pt>
    <dgm:pt modelId="{98B4991E-6F73-46AC-B5B1-05BE44468EC3}" type="pres">
      <dgm:prSet presAssocID="{E4F49591-A0AB-467B-AA6D-A9C5D5228CB3}" presName="Parent" presStyleLbl="revTx" presStyleIdx="3" presStyleCnt="6">
        <dgm:presLayoutVars>
          <dgm:chMax/>
          <dgm:chPref val="4"/>
          <dgm:bulletEnabled val="1"/>
        </dgm:presLayoutVars>
      </dgm:prSet>
      <dgm:spPr/>
    </dgm:pt>
    <dgm:pt modelId="{FA5505E6-3571-4EEF-992E-01DA49D86FCD}" type="pres">
      <dgm:prSet presAssocID="{E4F49591-A0AB-467B-AA6D-A9C5D5228CB3}" presName="childShape" presStyleCnt="0">
        <dgm:presLayoutVars>
          <dgm:chMax val="0"/>
          <dgm:chPref val="0"/>
        </dgm:presLayoutVars>
      </dgm:prSet>
      <dgm:spPr/>
    </dgm:pt>
    <dgm:pt modelId="{B84478A2-F252-4610-A7DE-CE7DCA2E057D}" type="pres">
      <dgm:prSet presAssocID="{B3BD783C-6AAC-4414-BB50-242E6B1A9BEE}" presName="childComposite" presStyleCnt="0">
        <dgm:presLayoutVars>
          <dgm:chMax val="0"/>
          <dgm:chPref val="0"/>
        </dgm:presLayoutVars>
      </dgm:prSet>
      <dgm:spPr/>
    </dgm:pt>
    <dgm:pt modelId="{79FB4381-1009-4849-8626-46060C9062E3}" type="pres">
      <dgm:prSet presAssocID="{B3BD783C-6AAC-4414-BB50-242E6B1A9BEE}" presName="ChildAccent" presStyleLbl="solidFgAcc1" presStyleIdx="2" presStyleCnt="4"/>
      <dgm:spPr/>
    </dgm:pt>
    <dgm:pt modelId="{6A823461-77D9-4C15-8A9F-1EF45BFC094F}" type="pres">
      <dgm:prSet presAssocID="{B3BD783C-6AAC-4414-BB50-242E6B1A9BEE}" presName="Child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EE651C0C-E45B-4155-8926-925628A76E4E}" type="pres">
      <dgm:prSet presAssocID="{9A8684E6-0E6D-4072-B970-F425ACED0A61}" presName="childComposite" presStyleCnt="0">
        <dgm:presLayoutVars>
          <dgm:chMax val="0"/>
          <dgm:chPref val="0"/>
        </dgm:presLayoutVars>
      </dgm:prSet>
      <dgm:spPr/>
    </dgm:pt>
    <dgm:pt modelId="{D38603FB-8DAF-489A-87FA-4A4EB6870DFD}" type="pres">
      <dgm:prSet presAssocID="{9A8684E6-0E6D-4072-B970-F425ACED0A61}" presName="ChildAccent" presStyleLbl="solidFgAcc1" presStyleIdx="3" presStyleCnt="4"/>
      <dgm:spPr/>
    </dgm:pt>
    <dgm:pt modelId="{9C3F0F18-341C-4864-BBF1-B54588F366BC}" type="pres">
      <dgm:prSet presAssocID="{9A8684E6-0E6D-4072-B970-F425ACED0A61}" presName="Child" presStyleLbl="revTx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C2E55C2B-F489-47B1-BFE4-76E5DAF064E7}" type="presOf" srcId="{9A8684E6-0E6D-4072-B970-F425ACED0A61}" destId="{9C3F0F18-341C-4864-BBF1-B54588F366BC}" srcOrd="0" destOrd="0" presId="urn:microsoft.com/office/officeart/2008/layout/SquareAccentList"/>
    <dgm:cxn modelId="{9A5B9186-2E82-4423-A897-A678B61968E0}" type="presOf" srcId="{E4F49591-A0AB-467B-AA6D-A9C5D5228CB3}" destId="{98B4991E-6F73-46AC-B5B1-05BE44468EC3}" srcOrd="0" destOrd="0" presId="urn:microsoft.com/office/officeart/2008/layout/SquareAccentList"/>
    <dgm:cxn modelId="{BAE5BD86-9DD5-4713-91C9-5A1288D8BB1C}" srcId="{C03F4B06-4292-4C98-88D5-22640638C44F}" destId="{B6C6EDCD-06C7-4CD5-9BCD-0389D2638A80}" srcOrd="0" destOrd="0" parTransId="{59EB1387-96D2-462E-A98B-201866CB63BC}" sibTransId="{E0BD90B1-A77D-45A8-9838-F2F55C6E7CB3}"/>
    <dgm:cxn modelId="{B269DF8F-CC68-469B-BF7A-1897FF62480C}" type="presOf" srcId="{5BD1E8CA-08A7-475E-8055-18D58BBAE8A4}" destId="{A9ACE220-F500-45ED-B7E5-68B4B7ED8083}" srcOrd="0" destOrd="0" presId="urn:microsoft.com/office/officeart/2008/layout/SquareAccentList"/>
    <dgm:cxn modelId="{F46725A5-EA18-4EB5-86D5-7BDC3734E570}" srcId="{E4F49591-A0AB-467B-AA6D-A9C5D5228CB3}" destId="{B3BD783C-6AAC-4414-BB50-242E6B1A9BEE}" srcOrd="0" destOrd="0" parTransId="{BAAD3133-390C-4EC8-919C-6EF2FCDE01CB}" sibTransId="{3B031573-88A2-4644-84F1-DE4887FC60B6}"/>
    <dgm:cxn modelId="{C17BACB8-0010-41C5-8DC5-84D450EE5B10}" type="presOf" srcId="{C03F4B06-4292-4C98-88D5-22640638C44F}" destId="{46D3DF5B-E5B2-4DD2-9114-BF9CCC4CA77B}" srcOrd="0" destOrd="0" presId="urn:microsoft.com/office/officeart/2008/layout/SquareAccentList"/>
    <dgm:cxn modelId="{8D272DBA-163C-4B97-94E3-DA7645D95C49}" type="presOf" srcId="{CD1BBA3A-88CC-4400-A363-BFDE70316FAC}" destId="{8DE7B4BD-1225-4463-9D11-11BFB20D7E78}" srcOrd="0" destOrd="0" presId="urn:microsoft.com/office/officeart/2008/layout/SquareAccentList"/>
    <dgm:cxn modelId="{1B36A7C7-88F7-4B5F-8D85-CDE1474BA6E7}" srcId="{C03F4B06-4292-4C98-88D5-22640638C44F}" destId="{CD1BBA3A-88CC-4400-A363-BFDE70316FAC}" srcOrd="1" destOrd="0" parTransId="{8DDB55EB-2CC0-44CD-B4D1-C2BF7FAE42B4}" sibTransId="{DF15C94D-5161-4643-9F72-40EF509CA5B0}"/>
    <dgm:cxn modelId="{D9053CCA-8E8D-4B6E-B173-EEBE1A34E0E2}" type="presOf" srcId="{B6C6EDCD-06C7-4CD5-9BCD-0389D2638A80}" destId="{CE8E8939-D04E-49A0-B9F3-6BCA5AF63474}" srcOrd="0" destOrd="0" presId="urn:microsoft.com/office/officeart/2008/layout/SquareAccentList"/>
    <dgm:cxn modelId="{7B9EBBCB-AE5E-455C-8CB8-7F24DC0E0282}" srcId="{E4F49591-A0AB-467B-AA6D-A9C5D5228CB3}" destId="{9A8684E6-0E6D-4072-B970-F425ACED0A61}" srcOrd="1" destOrd="0" parTransId="{32014C03-A854-41F2-AC05-28C6CE390886}" sibTransId="{546E8E60-8515-47BD-8AE8-3F002A4AB6E4}"/>
    <dgm:cxn modelId="{A48F54D8-E3DA-4A4C-AEAD-3F86858498C2}" srcId="{5BD1E8CA-08A7-475E-8055-18D58BBAE8A4}" destId="{E4F49591-A0AB-467B-AA6D-A9C5D5228CB3}" srcOrd="1" destOrd="0" parTransId="{8ABA4594-2B31-4020-8BC6-257A030E759B}" sibTransId="{07F5F41F-55FE-4144-8426-53096B8FB803}"/>
    <dgm:cxn modelId="{8DD974E2-982F-482C-BF16-B39966EFE982}" srcId="{5BD1E8CA-08A7-475E-8055-18D58BBAE8A4}" destId="{C03F4B06-4292-4C98-88D5-22640638C44F}" srcOrd="0" destOrd="0" parTransId="{A18AD790-39DE-42EF-A92B-D69548838985}" sibTransId="{19A0FD19-25EF-4CDF-9D58-E56AB5F489EB}"/>
    <dgm:cxn modelId="{6285C3EC-2872-4E9B-9CDE-D4761BCAF97A}" type="presOf" srcId="{B3BD783C-6AAC-4414-BB50-242E6B1A9BEE}" destId="{6A823461-77D9-4C15-8A9F-1EF45BFC094F}" srcOrd="0" destOrd="0" presId="urn:microsoft.com/office/officeart/2008/layout/SquareAccentList"/>
    <dgm:cxn modelId="{8F542AE4-2950-4A5D-99B0-212FE9BBB280}" type="presParOf" srcId="{A9ACE220-F500-45ED-B7E5-68B4B7ED8083}" destId="{030262B0-0EA5-4EA3-83DB-3840338F1E4D}" srcOrd="0" destOrd="0" presId="urn:microsoft.com/office/officeart/2008/layout/SquareAccentList"/>
    <dgm:cxn modelId="{34360763-7080-4CF9-B8ED-CC0A1BCA1B6E}" type="presParOf" srcId="{030262B0-0EA5-4EA3-83DB-3840338F1E4D}" destId="{C951C1C1-C78A-4503-B95F-F8B180308359}" srcOrd="0" destOrd="0" presId="urn:microsoft.com/office/officeart/2008/layout/SquareAccentList"/>
    <dgm:cxn modelId="{E6BEBBFC-64D0-4283-9161-1497A6BB4BDF}" type="presParOf" srcId="{C951C1C1-C78A-4503-B95F-F8B180308359}" destId="{6626C130-48C4-4713-9E27-EB0655D77FBB}" srcOrd="0" destOrd="0" presId="urn:microsoft.com/office/officeart/2008/layout/SquareAccentList"/>
    <dgm:cxn modelId="{EC7B3A9E-C069-43A9-BFED-F1ABEB44B7BE}" type="presParOf" srcId="{C951C1C1-C78A-4503-B95F-F8B180308359}" destId="{419AC5AB-1DB0-4F35-A9FF-7575992F2216}" srcOrd="1" destOrd="0" presId="urn:microsoft.com/office/officeart/2008/layout/SquareAccentList"/>
    <dgm:cxn modelId="{50E4A126-0EC8-4B78-900F-2F093AC60B84}" type="presParOf" srcId="{C951C1C1-C78A-4503-B95F-F8B180308359}" destId="{46D3DF5B-E5B2-4DD2-9114-BF9CCC4CA77B}" srcOrd="2" destOrd="0" presId="urn:microsoft.com/office/officeart/2008/layout/SquareAccentList"/>
    <dgm:cxn modelId="{6332BDE8-1FB5-43FB-8F82-BB7073A331BA}" type="presParOf" srcId="{030262B0-0EA5-4EA3-83DB-3840338F1E4D}" destId="{1A18D899-6951-496D-B7AF-E7FFEB4B13AC}" srcOrd="1" destOrd="0" presId="urn:microsoft.com/office/officeart/2008/layout/SquareAccentList"/>
    <dgm:cxn modelId="{84313077-EE57-4272-B2A7-73AADCB69A51}" type="presParOf" srcId="{1A18D899-6951-496D-B7AF-E7FFEB4B13AC}" destId="{5F8AE4E4-AD8E-48AF-B854-E498307F5658}" srcOrd="0" destOrd="0" presId="urn:microsoft.com/office/officeart/2008/layout/SquareAccentList"/>
    <dgm:cxn modelId="{BC40DEC3-75C9-4C10-A11E-C6F4438512A6}" type="presParOf" srcId="{5F8AE4E4-AD8E-48AF-B854-E498307F5658}" destId="{4205114C-9B09-4BB9-BE90-88393DBAEC46}" srcOrd="0" destOrd="0" presId="urn:microsoft.com/office/officeart/2008/layout/SquareAccentList"/>
    <dgm:cxn modelId="{C4D2E593-0A9E-49B3-87D6-8733AE478790}" type="presParOf" srcId="{5F8AE4E4-AD8E-48AF-B854-E498307F5658}" destId="{CE8E8939-D04E-49A0-B9F3-6BCA5AF63474}" srcOrd="1" destOrd="0" presId="urn:microsoft.com/office/officeart/2008/layout/SquareAccentList"/>
    <dgm:cxn modelId="{1E8F785A-0C64-41C4-8022-BB685C51461D}" type="presParOf" srcId="{1A18D899-6951-496D-B7AF-E7FFEB4B13AC}" destId="{9369BCF0-BDD9-483D-8CB6-9493DBE0682F}" srcOrd="1" destOrd="0" presId="urn:microsoft.com/office/officeart/2008/layout/SquareAccentList"/>
    <dgm:cxn modelId="{BA566751-025F-4365-8B0B-083C634F61DB}" type="presParOf" srcId="{9369BCF0-BDD9-483D-8CB6-9493DBE0682F}" destId="{D4334F4D-7547-4B8C-AAA6-E037E7259A2B}" srcOrd="0" destOrd="0" presId="urn:microsoft.com/office/officeart/2008/layout/SquareAccentList"/>
    <dgm:cxn modelId="{BB62C068-95E1-439F-B5F3-AB7213C65BF7}" type="presParOf" srcId="{9369BCF0-BDD9-483D-8CB6-9493DBE0682F}" destId="{8DE7B4BD-1225-4463-9D11-11BFB20D7E78}" srcOrd="1" destOrd="0" presId="urn:microsoft.com/office/officeart/2008/layout/SquareAccentList"/>
    <dgm:cxn modelId="{7EAE64B6-07D8-4D3F-A6A9-8A65D33365EB}" type="presParOf" srcId="{A9ACE220-F500-45ED-B7E5-68B4B7ED8083}" destId="{6A5C7934-40A2-4CE1-B33E-836B1A33BDD6}" srcOrd="1" destOrd="0" presId="urn:microsoft.com/office/officeart/2008/layout/SquareAccentList"/>
    <dgm:cxn modelId="{58226C40-1F2F-4009-A262-D93EF7D5D0A8}" type="presParOf" srcId="{6A5C7934-40A2-4CE1-B33E-836B1A33BDD6}" destId="{BC99DC11-2AE5-4ACD-A91A-C81334DF73C1}" srcOrd="0" destOrd="0" presId="urn:microsoft.com/office/officeart/2008/layout/SquareAccentList"/>
    <dgm:cxn modelId="{5C0BA4A1-141E-4CA8-87B1-817F1A2E3B32}" type="presParOf" srcId="{BC99DC11-2AE5-4ACD-A91A-C81334DF73C1}" destId="{5FC7F7A8-9406-4DD2-97CF-87800F717282}" srcOrd="0" destOrd="0" presId="urn:microsoft.com/office/officeart/2008/layout/SquareAccentList"/>
    <dgm:cxn modelId="{1059C72E-B654-4505-9572-B431004FE025}" type="presParOf" srcId="{BC99DC11-2AE5-4ACD-A91A-C81334DF73C1}" destId="{49C54A8A-D139-4964-B989-64EF965A92BA}" srcOrd="1" destOrd="0" presId="urn:microsoft.com/office/officeart/2008/layout/SquareAccentList"/>
    <dgm:cxn modelId="{DB093F27-384B-4A54-9EB1-A22EAF1027F3}" type="presParOf" srcId="{BC99DC11-2AE5-4ACD-A91A-C81334DF73C1}" destId="{98B4991E-6F73-46AC-B5B1-05BE44468EC3}" srcOrd="2" destOrd="0" presId="urn:microsoft.com/office/officeart/2008/layout/SquareAccentList"/>
    <dgm:cxn modelId="{BEDEF86D-3230-4DDD-8478-5DD25D1BCF61}" type="presParOf" srcId="{6A5C7934-40A2-4CE1-B33E-836B1A33BDD6}" destId="{FA5505E6-3571-4EEF-992E-01DA49D86FCD}" srcOrd="1" destOrd="0" presId="urn:microsoft.com/office/officeart/2008/layout/SquareAccentList"/>
    <dgm:cxn modelId="{F35DA36B-0B9D-4D46-A079-8418D1C71291}" type="presParOf" srcId="{FA5505E6-3571-4EEF-992E-01DA49D86FCD}" destId="{B84478A2-F252-4610-A7DE-CE7DCA2E057D}" srcOrd="0" destOrd="0" presId="urn:microsoft.com/office/officeart/2008/layout/SquareAccentList"/>
    <dgm:cxn modelId="{956F8E87-3242-4904-B996-A3B19ABBDCA4}" type="presParOf" srcId="{B84478A2-F252-4610-A7DE-CE7DCA2E057D}" destId="{79FB4381-1009-4849-8626-46060C9062E3}" srcOrd="0" destOrd="0" presId="urn:microsoft.com/office/officeart/2008/layout/SquareAccentList"/>
    <dgm:cxn modelId="{EDD7961D-FC93-4487-B36F-782801663972}" type="presParOf" srcId="{B84478A2-F252-4610-A7DE-CE7DCA2E057D}" destId="{6A823461-77D9-4C15-8A9F-1EF45BFC094F}" srcOrd="1" destOrd="0" presId="urn:microsoft.com/office/officeart/2008/layout/SquareAccentList"/>
    <dgm:cxn modelId="{5EFAA31D-BE58-421E-9440-B25B1B93947B}" type="presParOf" srcId="{FA5505E6-3571-4EEF-992E-01DA49D86FCD}" destId="{EE651C0C-E45B-4155-8926-925628A76E4E}" srcOrd="1" destOrd="0" presId="urn:microsoft.com/office/officeart/2008/layout/SquareAccentList"/>
    <dgm:cxn modelId="{FFAAD4A3-9CBB-4810-9C74-0377846604D5}" type="presParOf" srcId="{EE651C0C-E45B-4155-8926-925628A76E4E}" destId="{D38603FB-8DAF-489A-87FA-4A4EB6870DFD}" srcOrd="0" destOrd="0" presId="urn:microsoft.com/office/officeart/2008/layout/SquareAccentList"/>
    <dgm:cxn modelId="{5922EE09-BFEC-481A-A68B-A315837913A8}" type="presParOf" srcId="{EE651C0C-E45B-4155-8926-925628A76E4E}" destId="{9C3F0F18-341C-4864-BBF1-B54588F366BC}" srcOrd="1" destOrd="0" presId="urn:microsoft.com/office/officeart/2008/layout/Square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A133C16-DBB4-47D1-ADFF-D37342B736D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76AFA275-C368-4DC1-8239-72FB4E80AB87}">
      <dgm:prSet phldrT="[텍스트]"/>
      <dgm:spPr/>
      <dgm:t>
        <a:bodyPr/>
        <a:lstStyle/>
        <a:p>
          <a:pPr latinLnBrk="1"/>
          <a:r>
            <a:rPr lang="ko-KR" altLang="en-US" dirty="0">
              <a:latin typeface="+mj-ea"/>
              <a:ea typeface="+mj-ea"/>
            </a:rPr>
            <a:t>하드웨어</a:t>
          </a:r>
        </a:p>
      </dgm:t>
    </dgm:pt>
    <dgm:pt modelId="{57107B6B-1614-4E1D-932A-2A784D30C7C3}" type="parTrans" cxnId="{F4D747DD-853B-4864-8255-56086EB1B420}">
      <dgm:prSet/>
      <dgm:spPr/>
      <dgm:t>
        <a:bodyPr/>
        <a:lstStyle/>
        <a:p>
          <a:pPr latinLnBrk="1"/>
          <a:endParaRPr lang="ko-KR" altLang="en-US"/>
        </a:p>
      </dgm:t>
    </dgm:pt>
    <dgm:pt modelId="{C3EC5A08-0ADF-4551-B513-B66A2F7835F7}" type="sibTrans" cxnId="{F4D747DD-853B-4864-8255-56086EB1B420}">
      <dgm:prSet/>
      <dgm:spPr/>
      <dgm:t>
        <a:bodyPr/>
        <a:lstStyle/>
        <a:p>
          <a:pPr latinLnBrk="1"/>
          <a:endParaRPr lang="ko-KR" altLang="en-US"/>
        </a:p>
      </dgm:t>
    </dgm:pt>
    <dgm:pt modelId="{79D01623-6846-489D-BEF7-AAE20F53FC1F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개인용 개발 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PC 3</a:t>
          </a:r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대</a:t>
          </a:r>
        </a:p>
      </dgm:t>
    </dgm:pt>
    <dgm:pt modelId="{691A09E2-9CBE-4543-83A8-2D39013FFF66}" type="parTrans" cxnId="{F225F7DC-BB21-4E1F-B33D-594ABF784C51}">
      <dgm:prSet/>
      <dgm:spPr/>
      <dgm:t>
        <a:bodyPr/>
        <a:lstStyle/>
        <a:p>
          <a:pPr latinLnBrk="1"/>
          <a:endParaRPr lang="ko-KR" altLang="en-US"/>
        </a:p>
      </dgm:t>
    </dgm:pt>
    <dgm:pt modelId="{E39B4A3D-9F1B-45EF-BFFD-F823249F0DF0}" type="sibTrans" cxnId="{F225F7DC-BB21-4E1F-B33D-594ABF784C51}">
      <dgm:prSet/>
      <dgm:spPr/>
      <dgm:t>
        <a:bodyPr/>
        <a:lstStyle/>
        <a:p>
          <a:pPr latinLnBrk="1"/>
          <a:endParaRPr lang="ko-KR" altLang="en-US"/>
        </a:p>
      </dgm:t>
    </dgm:pt>
    <dgm:pt modelId="{A3F24DB4-9378-42A9-8C5A-1D61B2E74B6B}">
      <dgm:prSet phldrT="[텍스트]"/>
      <dgm:spPr/>
      <dgm:t>
        <a:bodyPr/>
        <a:lstStyle/>
        <a:p>
          <a:pPr latinLnBrk="1"/>
          <a:r>
            <a:rPr lang="ko-KR" altLang="en-US" dirty="0">
              <a:latin typeface="+mj-ea"/>
              <a:ea typeface="+mj-ea"/>
            </a:rPr>
            <a:t>소프트웨어 </a:t>
          </a:r>
          <a:r>
            <a:rPr lang="en-US" altLang="ko-KR" dirty="0">
              <a:latin typeface="+mj-ea"/>
              <a:ea typeface="+mj-ea"/>
            </a:rPr>
            <a:t>– </a:t>
          </a:r>
          <a:r>
            <a:rPr lang="ko-KR" altLang="en-US" dirty="0">
              <a:latin typeface="+mj-ea"/>
              <a:ea typeface="+mj-ea"/>
            </a:rPr>
            <a:t>개발 툴</a:t>
          </a:r>
        </a:p>
      </dgm:t>
    </dgm:pt>
    <dgm:pt modelId="{B9A6DB26-2A62-4BF9-B346-D05FB7901C32}" type="parTrans" cxnId="{1D03A1FD-2BE5-48E4-A49B-4B41DF94B442}">
      <dgm:prSet/>
      <dgm:spPr/>
      <dgm:t>
        <a:bodyPr/>
        <a:lstStyle/>
        <a:p>
          <a:pPr latinLnBrk="1"/>
          <a:endParaRPr lang="ko-KR" altLang="en-US"/>
        </a:p>
      </dgm:t>
    </dgm:pt>
    <dgm:pt modelId="{14A3FF52-816B-4287-B386-C54EE94A8D26}" type="sibTrans" cxnId="{1D03A1FD-2BE5-48E4-A49B-4B41DF94B442}">
      <dgm:prSet/>
      <dgm:spPr/>
      <dgm:t>
        <a:bodyPr/>
        <a:lstStyle/>
        <a:p>
          <a:pPr latinLnBrk="1"/>
          <a:endParaRPr lang="ko-KR" altLang="en-US"/>
        </a:p>
      </dgm:t>
    </dgm:pt>
    <dgm:pt modelId="{E8E6C4A8-0EB3-4DC0-978E-619AABF0558B}">
      <dgm:prSet phldrT="[텍스트]"/>
      <dgm:spPr/>
      <dgm:t>
        <a:bodyPr/>
        <a:lstStyle/>
        <a:p>
          <a:pPr latinLnBrk="1">
            <a:buClrTx/>
            <a:buSzTx/>
            <a:buFont typeface="Arial" panose="020B0604020202020204" pitchFamily="34" charset="0"/>
            <a:buChar char="•"/>
          </a:pP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DBMS(MariaDB), Eclipse IDE, Excel, </a:t>
          </a:r>
          <a:r>
            <a:rPr lang="en-US" altLang="ko-KR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Github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</a:t>
          </a:r>
          <a:r>
            <a:rPr lang="en-US" altLang="ko-KR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Colab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Visual Studio Code, Tableau</a:t>
          </a:r>
          <a:endParaRPr lang="ko-KR" altLang="en-US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E77FBE26-84F9-4E71-A154-53A8B9740D52}" type="parTrans" cxnId="{A91FF580-066E-45BD-A1DA-CEC0E4E72F2C}">
      <dgm:prSet/>
      <dgm:spPr/>
      <dgm:t>
        <a:bodyPr/>
        <a:lstStyle/>
        <a:p>
          <a:pPr latinLnBrk="1"/>
          <a:endParaRPr lang="ko-KR" altLang="en-US"/>
        </a:p>
      </dgm:t>
    </dgm:pt>
    <dgm:pt modelId="{0B7F3F96-92FC-4CFA-989E-F80E1CF8836D}" type="sibTrans" cxnId="{A91FF580-066E-45BD-A1DA-CEC0E4E72F2C}">
      <dgm:prSet/>
      <dgm:spPr/>
      <dgm:t>
        <a:bodyPr/>
        <a:lstStyle/>
        <a:p>
          <a:pPr latinLnBrk="1"/>
          <a:endParaRPr lang="ko-KR" altLang="en-US"/>
        </a:p>
      </dgm:t>
    </dgm:pt>
    <dgm:pt modelId="{043BCAC6-15FE-48E8-8BE3-22BBF2AC8C00}">
      <dgm:prSet phldrT="[텍스트]"/>
      <dgm:spPr/>
      <dgm:t>
        <a:bodyPr/>
        <a:lstStyle/>
        <a:p>
          <a:pPr latinLnBrk="1"/>
          <a:r>
            <a:rPr lang="en-US" altLang="ko-KR" dirty="0">
              <a:latin typeface="+mj-ea"/>
              <a:ea typeface="+mj-ea"/>
            </a:rPr>
            <a:t>WAS</a:t>
          </a:r>
          <a:endParaRPr lang="ko-KR" altLang="en-US" dirty="0">
            <a:latin typeface="+mj-ea"/>
            <a:ea typeface="+mj-ea"/>
          </a:endParaRPr>
        </a:p>
      </dgm:t>
    </dgm:pt>
    <dgm:pt modelId="{8E86CC1E-15F4-42B1-B1DC-13B8F624BB3A}" type="parTrans" cxnId="{FDB25811-8F62-477D-AE99-2C575DEDB181}">
      <dgm:prSet/>
      <dgm:spPr/>
      <dgm:t>
        <a:bodyPr/>
        <a:lstStyle/>
        <a:p>
          <a:pPr latinLnBrk="1"/>
          <a:endParaRPr lang="ko-KR" altLang="en-US"/>
        </a:p>
      </dgm:t>
    </dgm:pt>
    <dgm:pt modelId="{B318FAFB-2BEB-4876-B45D-A652ECBBFF2D}" type="sibTrans" cxnId="{FDB25811-8F62-477D-AE99-2C575DEDB181}">
      <dgm:prSet/>
      <dgm:spPr/>
      <dgm:t>
        <a:bodyPr/>
        <a:lstStyle/>
        <a:p>
          <a:pPr latinLnBrk="1"/>
          <a:endParaRPr lang="ko-KR" altLang="en-US"/>
        </a:p>
      </dgm:t>
    </dgm:pt>
    <dgm:pt modelId="{744729D7-94F1-4EC2-9A8A-76C8F2F9FA62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아파치 </a:t>
          </a:r>
          <a:r>
            <a:rPr lang="ko-KR" altLang="en-US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톰캣</a:t>
          </a:r>
          <a:endParaRPr lang="ko-KR" altLang="en-US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DBF2DF16-D6F9-4CEA-AD98-6B10E05366E9}" type="parTrans" cxnId="{B4AECB6F-7281-4CB4-AA5F-27411C3026D3}">
      <dgm:prSet/>
      <dgm:spPr/>
      <dgm:t>
        <a:bodyPr/>
        <a:lstStyle/>
        <a:p>
          <a:pPr latinLnBrk="1"/>
          <a:endParaRPr lang="ko-KR" altLang="en-US"/>
        </a:p>
      </dgm:t>
    </dgm:pt>
    <dgm:pt modelId="{F6F28D4D-D2D8-4E11-B5DD-435EA7744691}" type="sibTrans" cxnId="{B4AECB6F-7281-4CB4-AA5F-27411C3026D3}">
      <dgm:prSet/>
      <dgm:spPr/>
      <dgm:t>
        <a:bodyPr/>
        <a:lstStyle/>
        <a:p>
          <a:pPr latinLnBrk="1"/>
          <a:endParaRPr lang="ko-KR" altLang="en-US"/>
        </a:p>
      </dgm:t>
    </dgm:pt>
    <dgm:pt modelId="{70B03467-DD7D-469D-AB0C-28A72828BAC7}">
      <dgm:prSet phldrT="[텍스트]"/>
      <dgm:spPr/>
      <dgm:t>
        <a:bodyPr/>
        <a:lstStyle/>
        <a:p>
          <a:pPr latinLnBrk="1"/>
          <a:r>
            <a:rPr lang="ko-KR" altLang="en-US" dirty="0">
              <a:latin typeface="+mj-ea"/>
              <a:ea typeface="+mj-ea"/>
            </a:rPr>
            <a:t>호스팅 업체 및 도메인</a:t>
          </a:r>
        </a:p>
      </dgm:t>
    </dgm:pt>
    <dgm:pt modelId="{93BD5983-A093-4238-B0A3-E229A20E7897}" type="parTrans" cxnId="{062303BF-EA21-4C37-B341-391C2E915076}">
      <dgm:prSet/>
      <dgm:spPr/>
      <dgm:t>
        <a:bodyPr/>
        <a:lstStyle/>
        <a:p>
          <a:pPr latinLnBrk="1"/>
          <a:endParaRPr lang="ko-KR" altLang="en-US"/>
        </a:p>
      </dgm:t>
    </dgm:pt>
    <dgm:pt modelId="{8CCE12A5-52C6-4556-B766-DCB71487CB4B}" type="sibTrans" cxnId="{062303BF-EA21-4C37-B341-391C2E915076}">
      <dgm:prSet/>
      <dgm:spPr/>
      <dgm:t>
        <a:bodyPr/>
        <a:lstStyle/>
        <a:p>
          <a:pPr latinLnBrk="1"/>
          <a:endParaRPr lang="ko-KR" altLang="en-US"/>
        </a:p>
      </dgm:t>
    </dgm:pt>
    <dgm:pt modelId="{5F904470-E00A-4B0E-8DB4-285C7D4F4346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카페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24(JSP</a:t>
          </a:r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호스팅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), </a:t>
          </a:r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호스팅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KR(</a:t>
          </a:r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도메인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)</a:t>
          </a:r>
          <a:endParaRPr lang="ko-KR" altLang="en-US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442FDF49-1291-4516-9989-B258E20C79C2}" type="parTrans" cxnId="{856C40B8-8A5E-4432-B70C-CECE199FC2B2}">
      <dgm:prSet/>
      <dgm:spPr/>
      <dgm:t>
        <a:bodyPr/>
        <a:lstStyle/>
        <a:p>
          <a:pPr latinLnBrk="1"/>
          <a:endParaRPr lang="ko-KR" altLang="en-US"/>
        </a:p>
      </dgm:t>
    </dgm:pt>
    <dgm:pt modelId="{611D00FB-4B7F-4A21-930A-93E0417CA438}" type="sibTrans" cxnId="{856C40B8-8A5E-4432-B70C-CECE199FC2B2}">
      <dgm:prSet/>
      <dgm:spPr/>
      <dgm:t>
        <a:bodyPr/>
        <a:lstStyle/>
        <a:p>
          <a:pPr latinLnBrk="1"/>
          <a:endParaRPr lang="ko-KR" altLang="en-US"/>
        </a:p>
      </dgm:t>
    </dgm:pt>
    <dgm:pt modelId="{7E95485B-D769-4B95-8A04-D84635437D4D}" type="pres">
      <dgm:prSet presAssocID="{DA133C16-DBB4-47D1-ADFF-D37342B736D7}" presName="linear" presStyleCnt="0">
        <dgm:presLayoutVars>
          <dgm:animLvl val="lvl"/>
          <dgm:resizeHandles val="exact"/>
        </dgm:presLayoutVars>
      </dgm:prSet>
      <dgm:spPr/>
    </dgm:pt>
    <dgm:pt modelId="{EEA02382-8647-4D19-BC56-A4CA70B5401F}" type="pres">
      <dgm:prSet presAssocID="{76AFA275-C368-4DC1-8239-72FB4E80AB8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93761A9-E0F7-4EA0-BAF8-675E93BE565B}" type="pres">
      <dgm:prSet presAssocID="{76AFA275-C368-4DC1-8239-72FB4E80AB87}" presName="childText" presStyleLbl="revTx" presStyleIdx="0" presStyleCnt="4">
        <dgm:presLayoutVars>
          <dgm:bulletEnabled val="1"/>
        </dgm:presLayoutVars>
      </dgm:prSet>
      <dgm:spPr/>
    </dgm:pt>
    <dgm:pt modelId="{30D8A4E8-75CF-47A3-8787-F32ED171FED5}" type="pres">
      <dgm:prSet presAssocID="{A3F24DB4-9378-42A9-8C5A-1D61B2E74B6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0BF4BF5-51B6-4496-8A32-6EC16E87B579}" type="pres">
      <dgm:prSet presAssocID="{A3F24DB4-9378-42A9-8C5A-1D61B2E74B6B}" presName="childText" presStyleLbl="revTx" presStyleIdx="1" presStyleCnt="4">
        <dgm:presLayoutVars>
          <dgm:bulletEnabled val="1"/>
        </dgm:presLayoutVars>
      </dgm:prSet>
      <dgm:spPr/>
    </dgm:pt>
    <dgm:pt modelId="{EDBDD20E-41A2-4678-B2DD-6E106DB8AFD2}" type="pres">
      <dgm:prSet presAssocID="{043BCAC6-15FE-48E8-8BE3-22BBF2AC8C0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497DF02-6941-46FA-8796-833947E7F9F7}" type="pres">
      <dgm:prSet presAssocID="{043BCAC6-15FE-48E8-8BE3-22BBF2AC8C00}" presName="childText" presStyleLbl="revTx" presStyleIdx="2" presStyleCnt="4">
        <dgm:presLayoutVars>
          <dgm:bulletEnabled val="1"/>
        </dgm:presLayoutVars>
      </dgm:prSet>
      <dgm:spPr/>
    </dgm:pt>
    <dgm:pt modelId="{8EAF0D2A-4DA2-4836-851F-ED84669729AC}" type="pres">
      <dgm:prSet presAssocID="{70B03467-DD7D-469D-AB0C-28A72828BAC7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1E5E1EE0-30F7-453A-9E17-F3FFB7C6E9A8}" type="pres">
      <dgm:prSet presAssocID="{70B03467-DD7D-469D-AB0C-28A72828BAC7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FDB25811-8F62-477D-AE99-2C575DEDB181}" srcId="{DA133C16-DBB4-47D1-ADFF-D37342B736D7}" destId="{043BCAC6-15FE-48E8-8BE3-22BBF2AC8C00}" srcOrd="2" destOrd="0" parTransId="{8E86CC1E-15F4-42B1-B1DC-13B8F624BB3A}" sibTransId="{B318FAFB-2BEB-4876-B45D-A652ECBBFF2D}"/>
    <dgm:cxn modelId="{1B845326-4227-4E36-B590-6768F8A20077}" type="presOf" srcId="{A3F24DB4-9378-42A9-8C5A-1D61B2E74B6B}" destId="{30D8A4E8-75CF-47A3-8787-F32ED171FED5}" srcOrd="0" destOrd="0" presId="urn:microsoft.com/office/officeart/2005/8/layout/vList2"/>
    <dgm:cxn modelId="{38D7DD62-A910-445E-A86F-07B1880AA3F5}" type="presOf" srcId="{76AFA275-C368-4DC1-8239-72FB4E80AB87}" destId="{EEA02382-8647-4D19-BC56-A4CA70B5401F}" srcOrd="0" destOrd="0" presId="urn:microsoft.com/office/officeart/2005/8/layout/vList2"/>
    <dgm:cxn modelId="{F05C6847-ABFE-4C75-B592-131800274300}" type="presOf" srcId="{5F904470-E00A-4B0E-8DB4-285C7D4F4346}" destId="{1E5E1EE0-30F7-453A-9E17-F3FFB7C6E9A8}" srcOrd="0" destOrd="0" presId="urn:microsoft.com/office/officeart/2005/8/layout/vList2"/>
    <dgm:cxn modelId="{B143164F-009B-424A-9B68-9FC9318E43BD}" type="presOf" srcId="{744729D7-94F1-4EC2-9A8A-76C8F2F9FA62}" destId="{D497DF02-6941-46FA-8796-833947E7F9F7}" srcOrd="0" destOrd="0" presId="urn:microsoft.com/office/officeart/2005/8/layout/vList2"/>
    <dgm:cxn modelId="{B4AECB6F-7281-4CB4-AA5F-27411C3026D3}" srcId="{043BCAC6-15FE-48E8-8BE3-22BBF2AC8C00}" destId="{744729D7-94F1-4EC2-9A8A-76C8F2F9FA62}" srcOrd="0" destOrd="0" parTransId="{DBF2DF16-D6F9-4CEA-AD98-6B10E05366E9}" sibTransId="{F6F28D4D-D2D8-4E11-B5DD-435EA7744691}"/>
    <dgm:cxn modelId="{C44CB277-03C3-4D99-BA0B-FB5B0E47F9BA}" type="presOf" srcId="{043BCAC6-15FE-48E8-8BE3-22BBF2AC8C00}" destId="{EDBDD20E-41A2-4678-B2DD-6E106DB8AFD2}" srcOrd="0" destOrd="0" presId="urn:microsoft.com/office/officeart/2005/8/layout/vList2"/>
    <dgm:cxn modelId="{A91FF580-066E-45BD-A1DA-CEC0E4E72F2C}" srcId="{A3F24DB4-9378-42A9-8C5A-1D61B2E74B6B}" destId="{E8E6C4A8-0EB3-4DC0-978E-619AABF0558B}" srcOrd="0" destOrd="0" parTransId="{E77FBE26-84F9-4E71-A154-53A8B9740D52}" sibTransId="{0B7F3F96-92FC-4CFA-989E-F80E1CF8836D}"/>
    <dgm:cxn modelId="{F63A5583-6B69-44F2-ACBA-FEA89963B04B}" type="presOf" srcId="{DA133C16-DBB4-47D1-ADFF-D37342B736D7}" destId="{7E95485B-D769-4B95-8A04-D84635437D4D}" srcOrd="0" destOrd="0" presId="urn:microsoft.com/office/officeart/2005/8/layout/vList2"/>
    <dgm:cxn modelId="{856C40B8-8A5E-4432-B70C-CECE199FC2B2}" srcId="{70B03467-DD7D-469D-AB0C-28A72828BAC7}" destId="{5F904470-E00A-4B0E-8DB4-285C7D4F4346}" srcOrd="0" destOrd="0" parTransId="{442FDF49-1291-4516-9989-B258E20C79C2}" sibTransId="{611D00FB-4B7F-4A21-930A-93E0417CA438}"/>
    <dgm:cxn modelId="{062303BF-EA21-4C37-B341-391C2E915076}" srcId="{DA133C16-DBB4-47D1-ADFF-D37342B736D7}" destId="{70B03467-DD7D-469D-AB0C-28A72828BAC7}" srcOrd="3" destOrd="0" parTransId="{93BD5983-A093-4238-B0A3-E229A20E7897}" sibTransId="{8CCE12A5-52C6-4556-B766-DCB71487CB4B}"/>
    <dgm:cxn modelId="{AC29C9BF-3ED8-433E-8538-01108AA34F3D}" type="presOf" srcId="{E8E6C4A8-0EB3-4DC0-978E-619AABF0558B}" destId="{C0BF4BF5-51B6-4496-8A32-6EC16E87B579}" srcOrd="0" destOrd="0" presId="urn:microsoft.com/office/officeart/2005/8/layout/vList2"/>
    <dgm:cxn modelId="{F225F7DC-BB21-4E1F-B33D-594ABF784C51}" srcId="{76AFA275-C368-4DC1-8239-72FB4E80AB87}" destId="{79D01623-6846-489D-BEF7-AAE20F53FC1F}" srcOrd="0" destOrd="0" parTransId="{691A09E2-9CBE-4543-83A8-2D39013FFF66}" sibTransId="{E39B4A3D-9F1B-45EF-BFFD-F823249F0DF0}"/>
    <dgm:cxn modelId="{F4D747DD-853B-4864-8255-56086EB1B420}" srcId="{DA133C16-DBB4-47D1-ADFF-D37342B736D7}" destId="{76AFA275-C368-4DC1-8239-72FB4E80AB87}" srcOrd="0" destOrd="0" parTransId="{57107B6B-1614-4E1D-932A-2A784D30C7C3}" sibTransId="{C3EC5A08-0ADF-4551-B513-B66A2F7835F7}"/>
    <dgm:cxn modelId="{8DB6B3E3-0315-498C-84AF-42F999FB4FA5}" type="presOf" srcId="{70B03467-DD7D-469D-AB0C-28A72828BAC7}" destId="{8EAF0D2A-4DA2-4836-851F-ED84669729AC}" srcOrd="0" destOrd="0" presId="urn:microsoft.com/office/officeart/2005/8/layout/vList2"/>
    <dgm:cxn modelId="{F112CAF0-9536-41B8-B514-FA463B419812}" type="presOf" srcId="{79D01623-6846-489D-BEF7-AAE20F53FC1F}" destId="{393761A9-E0F7-4EA0-BAF8-675E93BE565B}" srcOrd="0" destOrd="0" presId="urn:microsoft.com/office/officeart/2005/8/layout/vList2"/>
    <dgm:cxn modelId="{1D03A1FD-2BE5-48E4-A49B-4B41DF94B442}" srcId="{DA133C16-DBB4-47D1-ADFF-D37342B736D7}" destId="{A3F24DB4-9378-42A9-8C5A-1D61B2E74B6B}" srcOrd="1" destOrd="0" parTransId="{B9A6DB26-2A62-4BF9-B346-D05FB7901C32}" sibTransId="{14A3FF52-816B-4287-B386-C54EE94A8D26}"/>
    <dgm:cxn modelId="{CA6647D1-BCAD-4F14-AF28-62E7BD9A2420}" type="presParOf" srcId="{7E95485B-D769-4B95-8A04-D84635437D4D}" destId="{EEA02382-8647-4D19-BC56-A4CA70B5401F}" srcOrd="0" destOrd="0" presId="urn:microsoft.com/office/officeart/2005/8/layout/vList2"/>
    <dgm:cxn modelId="{2BB9EBBD-B970-4036-9867-6A140C50DB4B}" type="presParOf" srcId="{7E95485B-D769-4B95-8A04-D84635437D4D}" destId="{393761A9-E0F7-4EA0-BAF8-675E93BE565B}" srcOrd="1" destOrd="0" presId="urn:microsoft.com/office/officeart/2005/8/layout/vList2"/>
    <dgm:cxn modelId="{338169EA-A4AD-4876-88A6-D073FD9B527F}" type="presParOf" srcId="{7E95485B-D769-4B95-8A04-D84635437D4D}" destId="{30D8A4E8-75CF-47A3-8787-F32ED171FED5}" srcOrd="2" destOrd="0" presId="urn:microsoft.com/office/officeart/2005/8/layout/vList2"/>
    <dgm:cxn modelId="{FD2D35AE-34D6-4838-973C-4809AC61ED55}" type="presParOf" srcId="{7E95485B-D769-4B95-8A04-D84635437D4D}" destId="{C0BF4BF5-51B6-4496-8A32-6EC16E87B579}" srcOrd="3" destOrd="0" presId="urn:microsoft.com/office/officeart/2005/8/layout/vList2"/>
    <dgm:cxn modelId="{A7AEF18C-4243-4233-A019-63E9D214BFF3}" type="presParOf" srcId="{7E95485B-D769-4B95-8A04-D84635437D4D}" destId="{EDBDD20E-41A2-4678-B2DD-6E106DB8AFD2}" srcOrd="4" destOrd="0" presId="urn:microsoft.com/office/officeart/2005/8/layout/vList2"/>
    <dgm:cxn modelId="{BB38B914-902E-495E-A647-F50F49560DC0}" type="presParOf" srcId="{7E95485B-D769-4B95-8A04-D84635437D4D}" destId="{D497DF02-6941-46FA-8796-833947E7F9F7}" srcOrd="5" destOrd="0" presId="urn:microsoft.com/office/officeart/2005/8/layout/vList2"/>
    <dgm:cxn modelId="{4FE5FCDF-098F-4A7D-8589-C1E3CA53494F}" type="presParOf" srcId="{7E95485B-D769-4B95-8A04-D84635437D4D}" destId="{8EAF0D2A-4DA2-4836-851F-ED84669729AC}" srcOrd="6" destOrd="0" presId="urn:microsoft.com/office/officeart/2005/8/layout/vList2"/>
    <dgm:cxn modelId="{E9D1EBE8-035D-4C87-B8E2-0AC47B6991EC}" type="presParOf" srcId="{7E95485B-D769-4B95-8A04-D84635437D4D}" destId="{1E5E1EE0-30F7-453A-9E17-F3FFB7C6E9A8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26C130-48C4-4713-9E27-EB0655D77FBB}">
      <dsp:nvSpPr>
        <dsp:cNvPr id="0" name=""/>
        <dsp:cNvSpPr/>
      </dsp:nvSpPr>
      <dsp:spPr>
        <a:xfrm>
          <a:off x="28" y="628457"/>
          <a:ext cx="2973631" cy="3498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9AC5AB-1DB0-4F35-A9FF-7575992F2216}">
      <dsp:nvSpPr>
        <dsp:cNvPr id="0" name=""/>
        <dsp:cNvSpPr/>
      </dsp:nvSpPr>
      <dsp:spPr>
        <a:xfrm>
          <a:off x="28" y="759843"/>
          <a:ext cx="218453" cy="218453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D3DF5B-E5B2-4DD2-9114-BF9CCC4CA77B}">
      <dsp:nvSpPr>
        <dsp:cNvPr id="0" name=""/>
        <dsp:cNvSpPr/>
      </dsp:nvSpPr>
      <dsp:spPr>
        <a:xfrm>
          <a:off x="28" y="0"/>
          <a:ext cx="2973631" cy="628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055" tIns="39370" rIns="59055" bIns="39370" numCol="1" spcCol="1270" anchor="ctr" anchorCtr="0">
          <a:noAutofit/>
        </a:bodyPr>
        <a:lstStyle/>
        <a:p>
          <a:pPr marL="0" lvl="0" indent="0" algn="l" defTabSz="1377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100" b="1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소비자 측면</a:t>
          </a:r>
        </a:p>
      </dsp:txBody>
      <dsp:txXfrm>
        <a:off x="28" y="0"/>
        <a:ext cx="2973631" cy="628457"/>
      </dsp:txXfrm>
    </dsp:sp>
    <dsp:sp modelId="{4205114C-9B09-4BB9-BE90-88393DBAEC46}">
      <dsp:nvSpPr>
        <dsp:cNvPr id="0" name=""/>
        <dsp:cNvSpPr/>
      </dsp:nvSpPr>
      <dsp:spPr>
        <a:xfrm>
          <a:off x="28" y="1269052"/>
          <a:ext cx="218448" cy="2184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8E8939-D04E-49A0-B9F3-6BCA5AF63474}">
      <dsp:nvSpPr>
        <dsp:cNvPr id="0" name=""/>
        <dsp:cNvSpPr/>
      </dsp:nvSpPr>
      <dsp:spPr>
        <a:xfrm>
          <a:off x="208182" y="1123674"/>
          <a:ext cx="2765476" cy="509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접근성이 높은 웹서비스</a:t>
          </a:r>
        </a:p>
      </dsp:txBody>
      <dsp:txXfrm>
        <a:off x="208182" y="1123674"/>
        <a:ext cx="2765476" cy="509203"/>
      </dsp:txXfrm>
    </dsp:sp>
    <dsp:sp modelId="{D4334F4D-7547-4B8C-AAA6-E037E7259A2B}">
      <dsp:nvSpPr>
        <dsp:cNvPr id="0" name=""/>
        <dsp:cNvSpPr/>
      </dsp:nvSpPr>
      <dsp:spPr>
        <a:xfrm>
          <a:off x="28" y="2028175"/>
          <a:ext cx="218448" cy="2184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E7B4BD-1225-4463-9D11-11BFB20D7E78}">
      <dsp:nvSpPr>
        <dsp:cNvPr id="0" name=""/>
        <dsp:cNvSpPr/>
      </dsp:nvSpPr>
      <dsp:spPr>
        <a:xfrm>
          <a:off x="208182" y="1632878"/>
          <a:ext cx="2765476" cy="10090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∴ 소비자가 쉽게 사회에 유익한</a:t>
          </a:r>
          <a:br>
            <a:rPr lang="en-US" altLang="ko-KR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</a:br>
          <a:r>
            <a:rPr lang="ko-KR" altLang="en-US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기업을 찾을 수 있다</a:t>
          </a:r>
          <a:r>
            <a:rPr lang="en-US" altLang="ko-KR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.</a:t>
          </a:r>
        </a:p>
      </dsp:txBody>
      <dsp:txXfrm>
        <a:off x="208182" y="1632878"/>
        <a:ext cx="2765476" cy="1009042"/>
      </dsp:txXfrm>
    </dsp:sp>
    <dsp:sp modelId="{5FC7F7A8-9406-4DD2-97CF-87800F717282}">
      <dsp:nvSpPr>
        <dsp:cNvPr id="0" name=""/>
        <dsp:cNvSpPr/>
      </dsp:nvSpPr>
      <dsp:spPr>
        <a:xfrm>
          <a:off x="3122340" y="628457"/>
          <a:ext cx="2973631" cy="3498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C54A8A-D139-4964-B989-64EF965A92BA}">
      <dsp:nvSpPr>
        <dsp:cNvPr id="0" name=""/>
        <dsp:cNvSpPr/>
      </dsp:nvSpPr>
      <dsp:spPr>
        <a:xfrm>
          <a:off x="3122340" y="759843"/>
          <a:ext cx="218453" cy="218453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B4991E-6F73-46AC-B5B1-05BE44468EC3}">
      <dsp:nvSpPr>
        <dsp:cNvPr id="0" name=""/>
        <dsp:cNvSpPr/>
      </dsp:nvSpPr>
      <dsp:spPr>
        <a:xfrm>
          <a:off x="3122340" y="0"/>
          <a:ext cx="2973631" cy="628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055" tIns="39370" rIns="59055" bIns="39370" numCol="1" spcCol="1270" anchor="ctr" anchorCtr="0">
          <a:noAutofit/>
        </a:bodyPr>
        <a:lstStyle/>
        <a:p>
          <a:pPr marL="0" lvl="0" indent="0" algn="l" defTabSz="1377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100" b="1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기업 측면</a:t>
          </a:r>
        </a:p>
      </dsp:txBody>
      <dsp:txXfrm>
        <a:off x="3122340" y="0"/>
        <a:ext cx="2973631" cy="628457"/>
      </dsp:txXfrm>
    </dsp:sp>
    <dsp:sp modelId="{79FB4381-1009-4849-8626-46060C9062E3}">
      <dsp:nvSpPr>
        <dsp:cNvPr id="0" name=""/>
        <dsp:cNvSpPr/>
      </dsp:nvSpPr>
      <dsp:spPr>
        <a:xfrm>
          <a:off x="3122340" y="1269052"/>
          <a:ext cx="218448" cy="2184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823461-77D9-4C15-8A9F-1EF45BFC094F}">
      <dsp:nvSpPr>
        <dsp:cNvPr id="0" name=""/>
        <dsp:cNvSpPr/>
      </dsp:nvSpPr>
      <dsp:spPr>
        <a:xfrm>
          <a:off x="3330494" y="1123674"/>
          <a:ext cx="2765476" cy="509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가치 소비자 층의 지출 유도</a:t>
          </a:r>
        </a:p>
      </dsp:txBody>
      <dsp:txXfrm>
        <a:off x="3330494" y="1123674"/>
        <a:ext cx="2765476" cy="509203"/>
      </dsp:txXfrm>
    </dsp:sp>
    <dsp:sp modelId="{D38603FB-8DAF-489A-87FA-4A4EB6870DFD}">
      <dsp:nvSpPr>
        <dsp:cNvPr id="0" name=""/>
        <dsp:cNvSpPr/>
      </dsp:nvSpPr>
      <dsp:spPr>
        <a:xfrm>
          <a:off x="3122340" y="1778255"/>
          <a:ext cx="218448" cy="2184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3F0F18-341C-4864-BBF1-B54588F366BC}">
      <dsp:nvSpPr>
        <dsp:cNvPr id="0" name=""/>
        <dsp:cNvSpPr/>
      </dsp:nvSpPr>
      <dsp:spPr>
        <a:xfrm>
          <a:off x="3330494" y="1632878"/>
          <a:ext cx="2765476" cy="509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∴기업의 사회 기여를 촉진한다</a:t>
          </a:r>
          <a:r>
            <a:rPr lang="en-US" altLang="ko-KR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.</a:t>
          </a:r>
          <a:endParaRPr lang="ko-KR" altLang="en-US" sz="1500" kern="1200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3330494" y="1632878"/>
        <a:ext cx="2765476" cy="5092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A02382-8647-4D19-BC56-A4CA70B5401F}">
      <dsp:nvSpPr>
        <dsp:cNvPr id="0" name=""/>
        <dsp:cNvSpPr/>
      </dsp:nvSpPr>
      <dsp:spPr>
        <a:xfrm>
          <a:off x="0" y="25786"/>
          <a:ext cx="5760000" cy="57739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100" kern="1200" dirty="0">
              <a:latin typeface="+mj-ea"/>
              <a:ea typeface="+mj-ea"/>
            </a:rPr>
            <a:t>하드웨어</a:t>
          </a:r>
        </a:p>
      </dsp:txBody>
      <dsp:txXfrm>
        <a:off x="28186" y="53972"/>
        <a:ext cx="5703628" cy="521022"/>
      </dsp:txXfrm>
    </dsp:sp>
    <dsp:sp modelId="{393761A9-E0F7-4EA0-BAF8-675E93BE565B}">
      <dsp:nvSpPr>
        <dsp:cNvPr id="0" name=""/>
        <dsp:cNvSpPr/>
      </dsp:nvSpPr>
      <dsp:spPr>
        <a:xfrm>
          <a:off x="0" y="603181"/>
          <a:ext cx="576000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개인용 개발 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PC 3</a:t>
          </a: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대</a:t>
          </a:r>
        </a:p>
      </dsp:txBody>
      <dsp:txXfrm>
        <a:off x="0" y="603181"/>
        <a:ext cx="5760000" cy="347760"/>
      </dsp:txXfrm>
    </dsp:sp>
    <dsp:sp modelId="{30D8A4E8-75CF-47A3-8787-F32ED171FED5}">
      <dsp:nvSpPr>
        <dsp:cNvPr id="0" name=""/>
        <dsp:cNvSpPr/>
      </dsp:nvSpPr>
      <dsp:spPr>
        <a:xfrm>
          <a:off x="0" y="950941"/>
          <a:ext cx="5760000" cy="57739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100" kern="1200" dirty="0">
              <a:latin typeface="+mj-ea"/>
              <a:ea typeface="+mj-ea"/>
            </a:rPr>
            <a:t>소프트웨어 </a:t>
          </a:r>
          <a:r>
            <a:rPr lang="en-US" altLang="ko-KR" sz="2100" kern="1200" dirty="0">
              <a:latin typeface="+mj-ea"/>
              <a:ea typeface="+mj-ea"/>
            </a:rPr>
            <a:t>– </a:t>
          </a:r>
          <a:r>
            <a:rPr lang="ko-KR" altLang="en-US" sz="2100" kern="1200" dirty="0">
              <a:latin typeface="+mj-ea"/>
              <a:ea typeface="+mj-ea"/>
            </a:rPr>
            <a:t>개발 툴</a:t>
          </a:r>
        </a:p>
      </dsp:txBody>
      <dsp:txXfrm>
        <a:off x="28186" y="979127"/>
        <a:ext cx="5703628" cy="521022"/>
      </dsp:txXfrm>
    </dsp:sp>
    <dsp:sp modelId="{C0BF4BF5-51B6-4496-8A32-6EC16E87B579}">
      <dsp:nvSpPr>
        <dsp:cNvPr id="0" name=""/>
        <dsp:cNvSpPr/>
      </dsp:nvSpPr>
      <dsp:spPr>
        <a:xfrm>
          <a:off x="0" y="1528336"/>
          <a:ext cx="5760000" cy="6085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lrTx/>
            <a:buSzTx/>
            <a:buFont typeface="Arial" panose="020B0604020202020204" pitchFamily="34" charset="0"/>
            <a:buChar char="•"/>
          </a:pP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DBMS(MariaDB), Eclipse IDE, Excel, </a:t>
          </a:r>
          <a:r>
            <a:rPr lang="en-US" altLang="ko-KR" sz="1600" kern="1200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Github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</a:t>
          </a:r>
          <a:r>
            <a:rPr lang="en-US" altLang="ko-KR" sz="1600" kern="1200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Colab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Visual Studio Code, Tableau</a:t>
          </a:r>
          <a:endParaRPr lang="ko-KR" altLang="en-US" sz="1600" kern="1200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0" y="1528336"/>
        <a:ext cx="5760000" cy="608580"/>
      </dsp:txXfrm>
    </dsp:sp>
    <dsp:sp modelId="{EDBDD20E-41A2-4678-B2DD-6E106DB8AFD2}">
      <dsp:nvSpPr>
        <dsp:cNvPr id="0" name=""/>
        <dsp:cNvSpPr/>
      </dsp:nvSpPr>
      <dsp:spPr>
        <a:xfrm>
          <a:off x="0" y="2136916"/>
          <a:ext cx="5760000" cy="57739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100" kern="1200" dirty="0">
              <a:latin typeface="+mj-ea"/>
              <a:ea typeface="+mj-ea"/>
            </a:rPr>
            <a:t>WAS</a:t>
          </a:r>
          <a:endParaRPr lang="ko-KR" altLang="en-US" sz="2100" kern="1200" dirty="0">
            <a:latin typeface="+mj-ea"/>
            <a:ea typeface="+mj-ea"/>
          </a:endParaRPr>
        </a:p>
      </dsp:txBody>
      <dsp:txXfrm>
        <a:off x="28186" y="2165102"/>
        <a:ext cx="5703628" cy="521022"/>
      </dsp:txXfrm>
    </dsp:sp>
    <dsp:sp modelId="{D497DF02-6941-46FA-8796-833947E7F9F7}">
      <dsp:nvSpPr>
        <dsp:cNvPr id="0" name=""/>
        <dsp:cNvSpPr/>
      </dsp:nvSpPr>
      <dsp:spPr>
        <a:xfrm>
          <a:off x="0" y="2714311"/>
          <a:ext cx="576000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아파치 </a:t>
          </a:r>
          <a:r>
            <a:rPr lang="ko-KR" altLang="en-US" sz="1600" kern="1200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톰캣</a:t>
          </a:r>
          <a:endParaRPr lang="ko-KR" altLang="en-US" sz="1600" kern="1200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0" y="2714311"/>
        <a:ext cx="5760000" cy="347760"/>
      </dsp:txXfrm>
    </dsp:sp>
    <dsp:sp modelId="{8EAF0D2A-4DA2-4836-851F-ED84669729AC}">
      <dsp:nvSpPr>
        <dsp:cNvPr id="0" name=""/>
        <dsp:cNvSpPr/>
      </dsp:nvSpPr>
      <dsp:spPr>
        <a:xfrm>
          <a:off x="0" y="3062071"/>
          <a:ext cx="5760000" cy="57739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100" kern="1200" dirty="0">
              <a:latin typeface="+mj-ea"/>
              <a:ea typeface="+mj-ea"/>
            </a:rPr>
            <a:t>호스팅 업체 및 도메인</a:t>
          </a:r>
        </a:p>
      </dsp:txBody>
      <dsp:txXfrm>
        <a:off x="28186" y="3090257"/>
        <a:ext cx="5703628" cy="521022"/>
      </dsp:txXfrm>
    </dsp:sp>
    <dsp:sp modelId="{1E5E1EE0-30F7-453A-9E17-F3FFB7C6E9A8}">
      <dsp:nvSpPr>
        <dsp:cNvPr id="0" name=""/>
        <dsp:cNvSpPr/>
      </dsp:nvSpPr>
      <dsp:spPr>
        <a:xfrm>
          <a:off x="0" y="3639466"/>
          <a:ext cx="576000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카페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24(JSP</a:t>
          </a: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호스팅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), </a:t>
          </a: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호스팅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KR(</a:t>
          </a: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도메인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)</a:t>
          </a:r>
          <a:endParaRPr lang="ko-KR" altLang="en-US" sz="1600" kern="1200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0" y="3639466"/>
        <a:ext cx="5760000" cy="3477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jpg>
</file>

<file path=ppt/media/image75.png>
</file>

<file path=ppt/media/image76.png>
</file>

<file path=ppt/media/image77.png>
</file>

<file path=ppt/media/image78.png>
</file>

<file path=ppt/media/image79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버전 관리 하는 과정</a:t>
            </a:r>
            <a:r>
              <a:rPr lang="en-US" altLang="ko-KR" dirty="0"/>
              <a:t>, </a:t>
            </a:r>
            <a:r>
              <a:rPr lang="ko-KR" altLang="en-US" dirty="0"/>
              <a:t>맨 마지막 애로사항</a:t>
            </a:r>
            <a:r>
              <a:rPr lang="en-US" altLang="ko-KR" dirty="0"/>
              <a:t>, </a:t>
            </a:r>
            <a:r>
              <a:rPr lang="ko-KR" altLang="en-US" dirty="0"/>
              <a:t>해결방법</a:t>
            </a:r>
            <a:endParaRPr lang="en-US" altLang="ko-KR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00976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7383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54184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7655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35069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36017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추후 최신 </a:t>
            </a:r>
            <a:r>
              <a:rPr lang="ko-KR" altLang="en-US" dirty="0" err="1"/>
              <a:t>간트</a:t>
            </a:r>
            <a:r>
              <a:rPr lang="ko-KR" altLang="en-US" dirty="0"/>
              <a:t> 차트 캡처로 이미지를 바꿀 것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55732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58723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52911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2679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팀 구조 </a:t>
            </a:r>
            <a:r>
              <a:rPr lang="en-US" altLang="ko-KR" dirty="0"/>
              <a:t>&gt; </a:t>
            </a:r>
            <a:r>
              <a:rPr lang="ko-KR" altLang="en-US" dirty="0"/>
              <a:t>프로젝트 설명</a:t>
            </a:r>
            <a:r>
              <a:rPr lang="en-US" altLang="ko-KR" dirty="0"/>
              <a:t>(</a:t>
            </a:r>
            <a:r>
              <a:rPr lang="ko-KR" altLang="en-US" dirty="0"/>
              <a:t>기획배경</a:t>
            </a:r>
            <a:r>
              <a:rPr lang="en-US" altLang="ko-KR" dirty="0"/>
              <a:t>, </a:t>
            </a:r>
            <a:r>
              <a:rPr lang="ko-KR" altLang="en-US" dirty="0"/>
              <a:t>기대효과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&gt; </a:t>
            </a:r>
            <a:r>
              <a:rPr lang="ko-KR" altLang="en-US" dirty="0"/>
              <a:t>산출물 설명</a:t>
            </a:r>
            <a:r>
              <a:rPr lang="en-US" altLang="ko-KR" dirty="0"/>
              <a:t>(</a:t>
            </a:r>
            <a:r>
              <a:rPr lang="ko-KR" altLang="en-US" dirty="0"/>
              <a:t>중간고사 때 이미 했으니 대략적으로</a:t>
            </a:r>
            <a:r>
              <a:rPr lang="en-US" altLang="ko-KR" dirty="0"/>
              <a:t>) &gt; </a:t>
            </a:r>
            <a:r>
              <a:rPr lang="ko-KR" altLang="en-US" dirty="0" err="1"/>
              <a:t>파트별</a:t>
            </a:r>
            <a:r>
              <a:rPr lang="ko-KR" altLang="en-US" dirty="0"/>
              <a:t> 작업 내용 및 결과물 </a:t>
            </a:r>
            <a:r>
              <a:rPr lang="en-US" altLang="ko-KR" dirty="0"/>
              <a:t>&amp; </a:t>
            </a:r>
            <a:r>
              <a:rPr lang="ko-KR" altLang="en-US" dirty="0"/>
              <a:t>테스팅 결과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530377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62401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73230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8251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00773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970303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8303048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070199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</a:t>
            </a:r>
          </a:p>
          <a:p>
            <a:pPr marL="139700" indent="0">
              <a:buNone/>
            </a:pPr>
            <a:r>
              <a:rPr lang="ko-KR" altLang="en-US" dirty="0"/>
              <a:t>인덱스</a:t>
            </a:r>
          </a:p>
        </p:txBody>
      </p:sp>
    </p:spTree>
    <p:extLst>
      <p:ext uri="{BB962C8B-B14F-4D97-AF65-F5344CB8AC3E}">
        <p14:creationId xmlns:p14="http://schemas.microsoft.com/office/powerpoint/2010/main" val="11022459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2</a:t>
            </a:r>
          </a:p>
          <a:p>
            <a:pPr marL="139700" indent="0">
              <a:buNone/>
            </a:pPr>
            <a:r>
              <a:rPr lang="ko-KR" altLang="en-US" dirty="0"/>
              <a:t>로그인 한 </a:t>
            </a:r>
            <a:r>
              <a:rPr lang="en-US" altLang="ko-KR" dirty="0"/>
              <a:t>nav </a:t>
            </a:r>
            <a:r>
              <a:rPr lang="ko-KR" altLang="en-US" dirty="0"/>
              <a:t>캡쳐</a:t>
            </a:r>
            <a:r>
              <a:rPr lang="en-US" altLang="ko-KR" dirty="0"/>
              <a:t>, </a:t>
            </a:r>
            <a:r>
              <a:rPr lang="ko-KR" altLang="en-US" dirty="0"/>
              <a:t>드롭다운 메뉴 캡쳐</a:t>
            </a:r>
          </a:p>
        </p:txBody>
      </p:sp>
    </p:spTree>
    <p:extLst>
      <p:ext uri="{BB962C8B-B14F-4D97-AF65-F5344CB8AC3E}">
        <p14:creationId xmlns:p14="http://schemas.microsoft.com/office/powerpoint/2010/main" val="355951611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3</a:t>
            </a:r>
          </a:p>
          <a:p>
            <a:pPr marL="139700" indent="0">
              <a:buNone/>
            </a:pPr>
            <a:r>
              <a:rPr lang="ko-KR" altLang="en-US" dirty="0"/>
              <a:t>서비스 소개 </a:t>
            </a:r>
          </a:p>
        </p:txBody>
      </p:sp>
    </p:spTree>
    <p:extLst>
      <p:ext uri="{BB962C8B-B14F-4D97-AF65-F5344CB8AC3E}">
        <p14:creationId xmlns:p14="http://schemas.microsoft.com/office/powerpoint/2010/main" val="7750048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4</a:t>
            </a:r>
          </a:p>
          <a:p>
            <a:pPr marL="139700" indent="0">
              <a:buNone/>
            </a:pPr>
            <a:r>
              <a:rPr lang="ko-KR" altLang="en-US" dirty="0"/>
              <a:t>서비스 소개 </a:t>
            </a:r>
            <a:r>
              <a:rPr lang="en-US" altLang="ko-KR" dirty="0"/>
              <a:t>– </a:t>
            </a:r>
            <a:r>
              <a:rPr lang="ko-KR" altLang="en-US" dirty="0"/>
              <a:t>개발 과정</a:t>
            </a:r>
            <a:r>
              <a:rPr lang="en-US" altLang="ko-KR" dirty="0"/>
              <a:t>, </a:t>
            </a:r>
            <a:r>
              <a:rPr lang="ko-KR" altLang="en-US" dirty="0"/>
              <a:t>개발 과정 사진 클릭 캡쳐</a:t>
            </a:r>
            <a:r>
              <a:rPr lang="en-US" altLang="ko-KR" dirty="0"/>
              <a:t>(</a:t>
            </a:r>
            <a:r>
              <a:rPr lang="ko-KR" altLang="en-US" dirty="0"/>
              <a:t>사진 클릭 캡쳐는 애니메이션 효과로 나타나는 게 좋을 듯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47274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5</a:t>
            </a:r>
          </a:p>
          <a:p>
            <a:pPr marL="139700" indent="0">
              <a:buNone/>
            </a:pPr>
            <a:r>
              <a:rPr lang="ko-KR" altLang="en-US" dirty="0"/>
              <a:t>기업 찾기 메인</a:t>
            </a:r>
          </a:p>
        </p:txBody>
      </p:sp>
    </p:spTree>
    <p:extLst>
      <p:ext uri="{BB962C8B-B14F-4D97-AF65-F5344CB8AC3E}">
        <p14:creationId xmlns:p14="http://schemas.microsoft.com/office/powerpoint/2010/main" val="69620251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6</a:t>
            </a:r>
          </a:p>
          <a:p>
            <a:pPr marL="139700" indent="0">
              <a:buNone/>
            </a:pPr>
            <a:r>
              <a:rPr lang="ko-KR" altLang="en-US" dirty="0"/>
              <a:t>녹색 기업</a:t>
            </a:r>
            <a:r>
              <a:rPr lang="en-US" altLang="ko-KR" dirty="0"/>
              <a:t>, </a:t>
            </a:r>
            <a:r>
              <a:rPr lang="ko-KR" altLang="en-US" dirty="0"/>
              <a:t>녹색 기업 내 검색</a:t>
            </a:r>
          </a:p>
        </p:txBody>
      </p:sp>
    </p:spTree>
    <p:extLst>
      <p:ext uri="{BB962C8B-B14F-4D97-AF65-F5344CB8AC3E}">
        <p14:creationId xmlns:p14="http://schemas.microsoft.com/office/powerpoint/2010/main" val="256669089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7</a:t>
            </a:r>
          </a:p>
          <a:p>
            <a:pPr marL="139700" indent="0">
              <a:buNone/>
            </a:pPr>
            <a:r>
              <a:rPr lang="ko-KR" altLang="en-US" dirty="0"/>
              <a:t>녹색 기업</a:t>
            </a:r>
            <a:r>
              <a:rPr lang="en-US" altLang="ko-KR" dirty="0"/>
              <a:t>, </a:t>
            </a:r>
            <a:r>
              <a:rPr lang="ko-KR" altLang="en-US" dirty="0"/>
              <a:t>녹색 기업 내 검색</a:t>
            </a:r>
          </a:p>
        </p:txBody>
      </p:sp>
    </p:spTree>
    <p:extLst>
      <p:ext uri="{BB962C8B-B14F-4D97-AF65-F5344CB8AC3E}">
        <p14:creationId xmlns:p14="http://schemas.microsoft.com/office/powerpoint/2010/main" val="38422416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8</a:t>
            </a:r>
          </a:p>
          <a:p>
            <a:pPr marL="139700" indent="0">
              <a:buNone/>
            </a:pPr>
            <a:r>
              <a:rPr lang="ko-KR" altLang="en-US" dirty="0"/>
              <a:t>녹색기업 관심 등록</a:t>
            </a:r>
          </a:p>
        </p:txBody>
      </p:sp>
    </p:spTree>
    <p:extLst>
      <p:ext uri="{BB962C8B-B14F-4D97-AF65-F5344CB8AC3E}">
        <p14:creationId xmlns:p14="http://schemas.microsoft.com/office/powerpoint/2010/main" val="56527493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9</a:t>
            </a:r>
          </a:p>
          <a:p>
            <a:pPr marL="139700" indent="0">
              <a:buNone/>
            </a:pPr>
            <a:r>
              <a:rPr lang="ko-KR" altLang="en-US" dirty="0"/>
              <a:t>정보 나눔 데이터 분석</a:t>
            </a:r>
            <a:r>
              <a:rPr lang="en-US" altLang="ko-KR" dirty="0"/>
              <a:t>,</a:t>
            </a:r>
            <a:r>
              <a:rPr lang="ko-KR" altLang="en-US" dirty="0"/>
              <a:t> 이동</a:t>
            </a:r>
          </a:p>
        </p:txBody>
      </p:sp>
    </p:spTree>
    <p:extLst>
      <p:ext uri="{BB962C8B-B14F-4D97-AF65-F5344CB8AC3E}">
        <p14:creationId xmlns:p14="http://schemas.microsoft.com/office/powerpoint/2010/main" val="9137673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10</a:t>
            </a:r>
          </a:p>
          <a:p>
            <a:pPr marL="139700" indent="0">
              <a:buNone/>
            </a:pPr>
            <a:r>
              <a:rPr lang="ko-KR" altLang="en-US" dirty="0"/>
              <a:t>정보 나눔 기사 모음</a:t>
            </a:r>
          </a:p>
        </p:txBody>
      </p:sp>
    </p:spTree>
    <p:extLst>
      <p:ext uri="{BB962C8B-B14F-4D97-AF65-F5344CB8AC3E}">
        <p14:creationId xmlns:p14="http://schemas.microsoft.com/office/powerpoint/2010/main" val="273290724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11</a:t>
            </a:r>
          </a:p>
          <a:p>
            <a:pPr marL="139700" indent="0">
              <a:buNone/>
            </a:pPr>
            <a:r>
              <a:rPr lang="ko-KR" altLang="en-US" dirty="0"/>
              <a:t>커뮤니티 공지사항</a:t>
            </a:r>
          </a:p>
        </p:txBody>
      </p:sp>
    </p:spTree>
    <p:extLst>
      <p:ext uri="{BB962C8B-B14F-4D97-AF65-F5344CB8AC3E}">
        <p14:creationId xmlns:p14="http://schemas.microsoft.com/office/powerpoint/2010/main" val="66850290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12</a:t>
            </a:r>
          </a:p>
          <a:p>
            <a:pPr marL="139700" indent="0">
              <a:buNone/>
            </a:pPr>
            <a:r>
              <a:rPr lang="ko-KR" altLang="en-US" dirty="0"/>
              <a:t>커뮤니티 공지사항 글 쓰기</a:t>
            </a:r>
            <a:r>
              <a:rPr lang="en-US" altLang="ko-KR" dirty="0"/>
              <a:t>, </a:t>
            </a:r>
            <a:r>
              <a:rPr lang="ko-KR" altLang="en-US" dirty="0"/>
              <a:t>공개</a:t>
            </a:r>
            <a:r>
              <a:rPr lang="en-US" altLang="ko-KR" dirty="0"/>
              <a:t>/</a:t>
            </a:r>
            <a:r>
              <a:rPr lang="ko-KR" altLang="en-US" dirty="0"/>
              <a:t>비공개 처리 된 차이</a:t>
            </a:r>
          </a:p>
        </p:txBody>
      </p:sp>
    </p:spTree>
    <p:extLst>
      <p:ext uri="{BB962C8B-B14F-4D97-AF65-F5344CB8AC3E}">
        <p14:creationId xmlns:p14="http://schemas.microsoft.com/office/powerpoint/2010/main" val="60108899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13</a:t>
            </a:r>
          </a:p>
          <a:p>
            <a:pPr marL="139700" indent="0">
              <a:buNone/>
            </a:pPr>
            <a:r>
              <a:rPr lang="ko-KR" altLang="en-US" dirty="0"/>
              <a:t>커뮤니티 고객 후기</a:t>
            </a:r>
          </a:p>
        </p:txBody>
      </p:sp>
    </p:spTree>
    <p:extLst>
      <p:ext uri="{BB962C8B-B14F-4D97-AF65-F5344CB8AC3E}">
        <p14:creationId xmlns:p14="http://schemas.microsoft.com/office/powerpoint/2010/main" val="37652600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14</a:t>
            </a:r>
          </a:p>
          <a:p>
            <a:pPr marL="139700" indent="0">
              <a:buNone/>
            </a:pPr>
            <a:r>
              <a:rPr lang="ko-KR" altLang="en-US" dirty="0"/>
              <a:t>마이페이지 개인 정보 관리</a:t>
            </a:r>
          </a:p>
        </p:txBody>
      </p:sp>
    </p:spTree>
    <p:extLst>
      <p:ext uri="{BB962C8B-B14F-4D97-AF65-F5344CB8AC3E}">
        <p14:creationId xmlns:p14="http://schemas.microsoft.com/office/powerpoint/2010/main" val="189214084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15</a:t>
            </a:r>
          </a:p>
          <a:p>
            <a:pPr marL="139700" indent="0">
              <a:buNone/>
            </a:pPr>
            <a:r>
              <a:rPr lang="ko-KR" altLang="en-US" dirty="0"/>
              <a:t>마이페이지 관심 기업</a:t>
            </a:r>
          </a:p>
        </p:txBody>
      </p:sp>
    </p:spTree>
    <p:extLst>
      <p:ext uri="{BB962C8B-B14F-4D97-AF65-F5344CB8AC3E}">
        <p14:creationId xmlns:p14="http://schemas.microsoft.com/office/powerpoint/2010/main" val="338396009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16</a:t>
            </a:r>
          </a:p>
          <a:p>
            <a:pPr marL="139700" indent="0">
              <a:buNone/>
            </a:pPr>
            <a:r>
              <a:rPr lang="ko-KR" altLang="en-US" dirty="0"/>
              <a:t>마이페이지 최근 검색 기업</a:t>
            </a:r>
          </a:p>
        </p:txBody>
      </p:sp>
    </p:spTree>
    <p:extLst>
      <p:ext uri="{BB962C8B-B14F-4D97-AF65-F5344CB8AC3E}">
        <p14:creationId xmlns:p14="http://schemas.microsoft.com/office/powerpoint/2010/main" val="79631132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17</a:t>
            </a:r>
          </a:p>
          <a:p>
            <a:pPr marL="139700" indent="0">
              <a:buNone/>
            </a:pPr>
            <a:r>
              <a:rPr lang="ko-KR" altLang="en-US" dirty="0"/>
              <a:t>마이페이지 내가 쓴 글</a:t>
            </a:r>
          </a:p>
        </p:txBody>
      </p:sp>
    </p:spTree>
    <p:extLst>
      <p:ext uri="{BB962C8B-B14F-4D97-AF65-F5344CB8AC3E}">
        <p14:creationId xmlns:p14="http://schemas.microsoft.com/office/powerpoint/2010/main" val="278729363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18</a:t>
            </a:r>
          </a:p>
          <a:p>
            <a:pPr marL="139700" indent="0">
              <a:buNone/>
            </a:pPr>
            <a:r>
              <a:rPr lang="ko-KR" altLang="en-US" dirty="0"/>
              <a:t>회원가입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4411947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19</a:t>
            </a:r>
          </a:p>
          <a:p>
            <a:pPr marL="139700" indent="0">
              <a:buNone/>
            </a:pPr>
            <a:r>
              <a:rPr lang="ko-KR" altLang="en-US" dirty="0"/>
              <a:t>로그인</a:t>
            </a:r>
          </a:p>
        </p:txBody>
      </p:sp>
    </p:spTree>
    <p:extLst>
      <p:ext uri="{BB962C8B-B14F-4D97-AF65-F5344CB8AC3E}">
        <p14:creationId xmlns:p14="http://schemas.microsoft.com/office/powerpoint/2010/main" val="72979463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20</a:t>
            </a:r>
          </a:p>
          <a:p>
            <a:pPr marL="139700" indent="0">
              <a:buNone/>
            </a:pPr>
            <a:r>
              <a:rPr lang="ko-KR" altLang="en-US" dirty="0"/>
              <a:t>아이디 찾기</a:t>
            </a:r>
          </a:p>
        </p:txBody>
      </p:sp>
    </p:spTree>
    <p:extLst>
      <p:ext uri="{BB962C8B-B14F-4D97-AF65-F5344CB8AC3E}">
        <p14:creationId xmlns:p14="http://schemas.microsoft.com/office/powerpoint/2010/main" val="251252745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21</a:t>
            </a:r>
          </a:p>
          <a:p>
            <a:pPr marL="139700" indent="0">
              <a:buNone/>
            </a:pPr>
            <a:r>
              <a:rPr lang="ko-KR" altLang="en-US" dirty="0"/>
              <a:t>비밀번호 찾기</a:t>
            </a:r>
          </a:p>
        </p:txBody>
      </p:sp>
    </p:spTree>
    <p:extLst>
      <p:ext uri="{BB962C8B-B14F-4D97-AF65-F5344CB8AC3E}">
        <p14:creationId xmlns:p14="http://schemas.microsoft.com/office/powerpoint/2010/main" val="267219125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998610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14810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568566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ko-KR" altLang="en-US" dirty="0"/>
              <a:t>우측에 필요한 </a:t>
            </a:r>
            <a:r>
              <a:rPr lang="en-US" altLang="ko-KR" dirty="0"/>
              <a:t>DAO </a:t>
            </a:r>
            <a:r>
              <a:rPr lang="ko-KR" altLang="en-US" dirty="0"/>
              <a:t>색깔 별로 표시</a:t>
            </a:r>
          </a:p>
        </p:txBody>
      </p:sp>
    </p:spTree>
    <p:extLst>
      <p:ext uri="{BB962C8B-B14F-4D97-AF65-F5344CB8AC3E}">
        <p14:creationId xmlns:p14="http://schemas.microsoft.com/office/powerpoint/2010/main" val="31001952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359013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658891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태블로</a:t>
            </a:r>
            <a:r>
              <a:rPr lang="ko-KR" altLang="en-US" dirty="0"/>
              <a:t> 장점</a:t>
            </a:r>
            <a:r>
              <a:rPr lang="en-US" altLang="ko-KR" dirty="0"/>
              <a:t>1 : </a:t>
            </a:r>
            <a:r>
              <a:rPr lang="ko-KR" altLang="en-US" dirty="0"/>
              <a:t>데이터만 있으면 쉬운 시각화 도구 입니다</a:t>
            </a:r>
            <a:r>
              <a:rPr lang="en-US" altLang="ko-KR" dirty="0"/>
              <a:t>.</a:t>
            </a:r>
          </a:p>
          <a:p>
            <a:r>
              <a:rPr lang="ko-KR" altLang="en-US" b="0" i="0" dirty="0" err="1">
                <a:solidFill>
                  <a:srgbClr val="22222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태블로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장점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2 :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시각화 화면끼리 상호작용할 수 있는 인터렉티브 시각화를 가지고 있습니다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ko-KR" altLang="en-US" dirty="0" err="1"/>
              <a:t>태블로</a:t>
            </a:r>
            <a:r>
              <a:rPr lang="ko-KR" altLang="en-US" dirty="0"/>
              <a:t> 장점</a:t>
            </a:r>
            <a:r>
              <a:rPr lang="en-US" altLang="ko-KR" dirty="0"/>
              <a:t>3 : </a:t>
            </a:r>
            <a:r>
              <a:rPr lang="ko-KR" altLang="en-US" dirty="0"/>
              <a:t>동적 그래프이기 때문에 데이터 표현성이 더 높다고 생각합니다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922016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665686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655162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 사진은 </a:t>
            </a:r>
            <a:r>
              <a:rPr lang="ko-KR" altLang="en-US" dirty="0" err="1"/>
              <a:t>공갈빵을</a:t>
            </a:r>
            <a:r>
              <a:rPr lang="ko-KR" altLang="en-US" dirty="0"/>
              <a:t> 보여주는 사진입니다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 </a:t>
            </a:r>
            <a:r>
              <a:rPr lang="ko-KR" altLang="en-US" dirty="0" err="1"/>
              <a:t>공갈빵이</a:t>
            </a:r>
            <a:r>
              <a:rPr lang="ko-KR" altLang="en-US" dirty="0"/>
              <a:t> 프로젝트 진행에 아쉬운 점이 되는 이유는 데이터를 막상 까보니 데이터가 표현하는 정보가 빈약 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대부분의 </a:t>
            </a:r>
            <a:r>
              <a:rPr lang="ko-KR" altLang="en-US" dirty="0" err="1"/>
              <a:t>공공데이터포털에서</a:t>
            </a:r>
            <a:r>
              <a:rPr lang="ko-KR" altLang="en-US" dirty="0"/>
              <a:t> 제공하는 기업 데이터들의 정보는 업체명</a:t>
            </a:r>
            <a:r>
              <a:rPr lang="en-US" altLang="ko-KR" dirty="0"/>
              <a:t>, </a:t>
            </a:r>
            <a:r>
              <a:rPr lang="ko-KR" altLang="en-US" dirty="0"/>
              <a:t>주소</a:t>
            </a:r>
            <a:r>
              <a:rPr lang="en-US" altLang="ko-KR" dirty="0"/>
              <a:t>, </a:t>
            </a:r>
            <a:r>
              <a:rPr lang="ko-KR" altLang="en-US" dirty="0"/>
              <a:t>업종 뿐이었습니다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데이터를 제공하는 측의 기준이 있겠지만 기업 데이터에 해당 기업의 선정 이유</a:t>
            </a:r>
            <a:r>
              <a:rPr lang="en-US" altLang="ko-KR" dirty="0"/>
              <a:t>, </a:t>
            </a:r>
            <a:r>
              <a:rPr lang="ko-KR" altLang="en-US" dirty="0"/>
              <a:t>기준이 포함되었으면 좋았겠다는 바램도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48328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90072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81684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스마트아트는 임시로 지정했습니다</a:t>
            </a:r>
            <a:r>
              <a:rPr lang="en-US" altLang="ko-KR" dirty="0"/>
              <a:t>. </a:t>
            </a:r>
            <a:r>
              <a:rPr lang="ko-KR" altLang="en-US" dirty="0"/>
              <a:t>수정하셔도 무방합니다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5465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670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11" name="Google Shape;11;p2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grpSp>
        <p:nvGrpSpPr>
          <p:cNvPr id="16" name="Google Shape;16;p2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17" name="Google Shape;17;p2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4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25" name="Google Shape;25;p3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grpSp>
        <p:nvGrpSpPr>
          <p:cNvPr id="30" name="Google Shape;30;p3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31" name="Google Shape;31;p3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36" name="Google Shape;36;p3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subTitle" idx="1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"/>
          <p:cNvSpPr txBox="1">
            <a:spLocks noGrp="1"/>
          </p:cNvSpPr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body" idx="1"/>
          </p:nvPr>
        </p:nvSpPr>
        <p:spPr>
          <a:xfrm>
            <a:off x="1031425" y="1860875"/>
            <a:ext cx="2796000" cy="30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73" name="Google Shape;73;p6"/>
          <p:cNvSpPr txBox="1">
            <a:spLocks noGrp="1"/>
          </p:cNvSpPr>
          <p:nvPr>
            <p:ph type="body" idx="2"/>
          </p:nvPr>
        </p:nvSpPr>
        <p:spPr>
          <a:xfrm>
            <a:off x="3995772" y="1860875"/>
            <a:ext cx="2796000" cy="30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grpSp>
        <p:nvGrpSpPr>
          <p:cNvPr id="81" name="Google Shape;81;p6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82" name="Google Shape;82;p6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6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grpSp>
        <p:nvGrpSpPr>
          <p:cNvPr id="18" name="Google Shape;88;p7">
            <a:extLst>
              <a:ext uri="{FF2B5EF4-FFF2-40B4-BE49-F238E27FC236}">
                <a16:creationId xmlns:a16="http://schemas.microsoft.com/office/drawing/2014/main" id="{16BE52E1-FB8A-4B46-822E-C0A6DE9328C6}"/>
              </a:ext>
            </a:extLst>
          </p:cNvPr>
          <p:cNvGrpSpPr/>
          <p:nvPr userDrawn="1"/>
        </p:nvGrpSpPr>
        <p:grpSpPr>
          <a:xfrm>
            <a:off x="6848642" y="3313075"/>
            <a:ext cx="2295311" cy="2229193"/>
            <a:chOff x="6172200" y="2656118"/>
            <a:chExt cx="2971754" cy="2886151"/>
          </a:xfrm>
        </p:grpSpPr>
        <p:sp>
          <p:nvSpPr>
            <p:cNvPr id="19" name="Google Shape;89;p7">
              <a:extLst>
                <a:ext uri="{FF2B5EF4-FFF2-40B4-BE49-F238E27FC236}">
                  <a16:creationId xmlns:a16="http://schemas.microsoft.com/office/drawing/2014/main" id="{A5AE03F1-8E58-48AC-9FB3-8D5AF75F59AB}"/>
                </a:ext>
              </a:extLst>
            </p:cNvPr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0;p7">
              <a:extLst>
                <a:ext uri="{FF2B5EF4-FFF2-40B4-BE49-F238E27FC236}">
                  <a16:creationId xmlns:a16="http://schemas.microsoft.com/office/drawing/2014/main" id="{E014AD9F-EF5F-472C-B5DA-2A7B1B900B28}"/>
                </a:ext>
              </a:extLst>
            </p:cNvPr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1;p7">
              <a:extLst>
                <a:ext uri="{FF2B5EF4-FFF2-40B4-BE49-F238E27FC236}">
                  <a16:creationId xmlns:a16="http://schemas.microsoft.com/office/drawing/2014/main" id="{790CE018-CEC5-4ED6-B109-EDE6D42C71D1}"/>
                </a:ext>
              </a:extLst>
            </p:cNvPr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;p7">
              <a:extLst>
                <a:ext uri="{FF2B5EF4-FFF2-40B4-BE49-F238E27FC236}">
                  <a16:creationId xmlns:a16="http://schemas.microsoft.com/office/drawing/2014/main" id="{0AEC53C7-AC26-465E-B7D3-9423ABEAB9D7}"/>
                </a:ext>
              </a:extLst>
            </p:cNvPr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3;p7">
              <a:extLst>
                <a:ext uri="{FF2B5EF4-FFF2-40B4-BE49-F238E27FC236}">
                  <a16:creationId xmlns:a16="http://schemas.microsoft.com/office/drawing/2014/main" id="{15D5BB95-A49D-4AE7-8969-95520D578DA2}"/>
                </a:ext>
              </a:extLst>
            </p:cNvPr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sp>
        <p:nvSpPr>
          <p:cNvPr id="24" name="Google Shape;176;p13">
            <a:extLst>
              <a:ext uri="{FF2B5EF4-FFF2-40B4-BE49-F238E27FC236}">
                <a16:creationId xmlns:a16="http://schemas.microsoft.com/office/drawing/2014/main" id="{CC379EDC-A680-4DF8-9FD3-EC2115DF6F8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userDrawn="1">
  <p:cSld name="TITLE_ONL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8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13" name="Google Shape;113;p8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8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grpSp>
        <p:nvGrpSpPr>
          <p:cNvPr id="16" name="Google Shape;88;p7">
            <a:extLst>
              <a:ext uri="{FF2B5EF4-FFF2-40B4-BE49-F238E27FC236}">
                <a16:creationId xmlns:a16="http://schemas.microsoft.com/office/drawing/2014/main" id="{99846332-50CB-4851-83EC-7F484E93C1E2}"/>
              </a:ext>
            </a:extLst>
          </p:cNvPr>
          <p:cNvGrpSpPr/>
          <p:nvPr userDrawn="1"/>
        </p:nvGrpSpPr>
        <p:grpSpPr>
          <a:xfrm>
            <a:off x="6848642" y="3313075"/>
            <a:ext cx="2295311" cy="2229193"/>
            <a:chOff x="6172200" y="2656118"/>
            <a:chExt cx="2971754" cy="2886151"/>
          </a:xfrm>
        </p:grpSpPr>
        <p:sp>
          <p:nvSpPr>
            <p:cNvPr id="17" name="Google Shape;89;p7">
              <a:extLst>
                <a:ext uri="{FF2B5EF4-FFF2-40B4-BE49-F238E27FC236}">
                  <a16:creationId xmlns:a16="http://schemas.microsoft.com/office/drawing/2014/main" id="{6ABC5820-0BCF-453F-A206-B771EEB6CE53}"/>
                </a:ext>
              </a:extLst>
            </p:cNvPr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;p7">
              <a:extLst>
                <a:ext uri="{FF2B5EF4-FFF2-40B4-BE49-F238E27FC236}">
                  <a16:creationId xmlns:a16="http://schemas.microsoft.com/office/drawing/2014/main" id="{604D6D29-18BE-4CC9-8C07-595896F8B88C}"/>
                </a:ext>
              </a:extLst>
            </p:cNvPr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;p7">
              <a:extLst>
                <a:ext uri="{FF2B5EF4-FFF2-40B4-BE49-F238E27FC236}">
                  <a16:creationId xmlns:a16="http://schemas.microsoft.com/office/drawing/2014/main" id="{6FDEE96E-9EAA-48AE-B27A-FC561F65D44E}"/>
                </a:ext>
              </a:extLst>
            </p:cNvPr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;p7">
              <a:extLst>
                <a:ext uri="{FF2B5EF4-FFF2-40B4-BE49-F238E27FC236}">
                  <a16:creationId xmlns:a16="http://schemas.microsoft.com/office/drawing/2014/main" id="{E41BFC70-C247-413E-A6BF-13E2033A6096}"/>
                </a:ext>
              </a:extLst>
            </p:cNvPr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;p7">
              <a:extLst>
                <a:ext uri="{FF2B5EF4-FFF2-40B4-BE49-F238E27FC236}">
                  <a16:creationId xmlns:a16="http://schemas.microsoft.com/office/drawing/2014/main" id="{F64F3CCC-824C-430D-9AE6-E18F43A27E3F}"/>
                </a:ext>
              </a:extLst>
            </p:cNvPr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sp>
        <p:nvSpPr>
          <p:cNvPr id="3" name="제목 2">
            <a:extLst>
              <a:ext uri="{FF2B5EF4-FFF2-40B4-BE49-F238E27FC236}">
                <a16:creationId xmlns:a16="http://schemas.microsoft.com/office/drawing/2014/main" id="{020E4595-78D6-4090-A4F1-17E995340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8659" y="147384"/>
            <a:ext cx="5760300" cy="680700"/>
          </a:xfr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2" name="Google Shape;176;p13">
            <a:extLst>
              <a:ext uri="{FF2B5EF4-FFF2-40B4-BE49-F238E27FC236}">
                <a16:creationId xmlns:a16="http://schemas.microsoft.com/office/drawing/2014/main" id="{19272780-EA38-4EE4-9A23-31A76FC1EE7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»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●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○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■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0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4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6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9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7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0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jobplanet.co.kr/contents/news-994" TargetMode="Externa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jp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8.png"/><Relationship Id="rId4" Type="http://schemas.openxmlformats.org/officeDocument/2006/relationships/image" Target="../media/image77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jpe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"/>
          <p:cNvSpPr txBox="1">
            <a:spLocks noGrp="1"/>
          </p:cNvSpPr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나눔고딕" panose="020D0604000000000000" pitchFamily="50" charset="-127"/>
                <a:ea typeface="나눔고딕" panose="020D0604000000000000" pitchFamily="50" charset="-127"/>
              </a:rPr>
              <a:t>TEAM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그릴그린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Corp Collector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사용한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HW, SW,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호스팅 업체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1" name="내용 개체 틀 3">
            <a:extLst>
              <a:ext uri="{FF2B5EF4-FFF2-40B4-BE49-F238E27FC236}">
                <a16:creationId xmlns:a16="http://schemas.microsoft.com/office/drawing/2014/main" id="{55F7454B-53D4-4602-B717-E90745EA2289}"/>
              </a:ext>
            </a:extLst>
          </p:cNvPr>
          <p:cNvSpPr txBox="1">
            <a:spLocks/>
          </p:cNvSpPr>
          <p:nvPr/>
        </p:nvSpPr>
        <p:spPr>
          <a:xfrm>
            <a:off x="742000" y="3291750"/>
            <a:ext cx="6350000" cy="2466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indent="0">
              <a:buFont typeface="Roboto Condensed"/>
              <a:buNone/>
            </a:pP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buFont typeface="+mj-lt"/>
              <a:buAutoNum type="arabicPeriod"/>
            </a:pP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graphicFrame>
        <p:nvGraphicFramePr>
          <p:cNvPr id="4" name="다이어그램 3">
            <a:extLst>
              <a:ext uri="{FF2B5EF4-FFF2-40B4-BE49-F238E27FC236}">
                <a16:creationId xmlns:a16="http://schemas.microsoft.com/office/drawing/2014/main" id="{AB2246C3-4816-47C7-87C2-037F1DBDD4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3826693"/>
              </p:ext>
            </p:extLst>
          </p:nvPr>
        </p:nvGraphicFramePr>
        <p:xfrm>
          <a:off x="1692000" y="834449"/>
          <a:ext cx="5760000" cy="40130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C91D8727-0E4A-47F0-B78A-6F7E48545F5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4233422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</a:t>
            </a:r>
            <a:endParaRPr sz="7200" b="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/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산출물 소개</a:t>
            </a:r>
            <a:endParaRPr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  <p:sp>
        <p:nvSpPr>
          <p:cNvPr id="190" name="Google Shape;190;p15"/>
          <p:cNvSpPr txBox="1">
            <a:spLocks noGrp="1"/>
          </p:cNvSpPr>
          <p:nvPr>
            <p:ph type="subTitle" idx="1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퍼트 차트 </a:t>
            </a:r>
            <a:r>
              <a:rPr lang="en-US" altLang="ko-KR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/ </a:t>
            </a:r>
            <a:r>
              <a:rPr lang="ko-KR" altLang="en-US" sz="1600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간트</a:t>
            </a: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 차트</a:t>
            </a:r>
            <a:endParaRPr lang="en-US" altLang="ko-KR" sz="1600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2019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퍼트 차트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(Pert Chart)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6" name="내용 개체 틀 7">
            <a:extLst>
              <a:ext uri="{FF2B5EF4-FFF2-40B4-BE49-F238E27FC236}">
                <a16:creationId xmlns:a16="http://schemas.microsoft.com/office/drawing/2014/main" id="{93E1A710-7079-4EAF-BBA8-C7E61EB1DE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000" y="920629"/>
            <a:ext cx="5400000" cy="360498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42F8AB-24D7-4521-B607-37D82F511FD9}"/>
              </a:ext>
            </a:extLst>
          </p:cNvPr>
          <p:cNvSpPr txBox="1"/>
          <p:nvPr/>
        </p:nvSpPr>
        <p:spPr>
          <a:xfrm>
            <a:off x="3333176" y="4536005"/>
            <a:ext cx="1489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전체 퍼트 차트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6E2BD22A-6E16-4B8A-B362-D3B1D88BB0D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889959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퍼트 차트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(Pert Chart)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42F8AB-24D7-4521-B607-37D82F511FD9}"/>
              </a:ext>
            </a:extLst>
          </p:cNvPr>
          <p:cNvSpPr txBox="1"/>
          <p:nvPr/>
        </p:nvSpPr>
        <p:spPr>
          <a:xfrm>
            <a:off x="3311597" y="4371750"/>
            <a:ext cx="25795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1~3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주차 주기 상세 퍼트 차트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8" name="내용 개체 틀 5">
            <a:extLst>
              <a:ext uri="{FF2B5EF4-FFF2-40B4-BE49-F238E27FC236}">
                <a16:creationId xmlns:a16="http://schemas.microsoft.com/office/drawing/2014/main" id="{A8B33D0B-BAA5-4B86-AEA9-AFDEE1C135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001" y="920629"/>
            <a:ext cx="5818742" cy="33022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7DFD1540-7F10-4255-AEF8-F584A91624A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8807284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퍼트 차트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(Pert Chart)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42F8AB-24D7-4521-B607-37D82F511FD9}"/>
              </a:ext>
            </a:extLst>
          </p:cNvPr>
          <p:cNvSpPr txBox="1"/>
          <p:nvPr/>
        </p:nvSpPr>
        <p:spPr>
          <a:xfrm>
            <a:off x="3311597" y="4371750"/>
            <a:ext cx="25795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1~3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주차 주기 상세 퍼트 차트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8" name="내용 개체 틀 5">
            <a:extLst>
              <a:ext uri="{FF2B5EF4-FFF2-40B4-BE49-F238E27FC236}">
                <a16:creationId xmlns:a16="http://schemas.microsoft.com/office/drawing/2014/main" id="{A8B33D0B-BAA5-4B86-AEA9-AFDEE1C135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001" y="920629"/>
            <a:ext cx="5818742" cy="33022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677C21E2-6A17-4C93-804E-CBD39A083E2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4565509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퍼트 차트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(Pert Chart)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42F8AB-24D7-4521-B607-37D82F511FD9}"/>
              </a:ext>
            </a:extLst>
          </p:cNvPr>
          <p:cNvSpPr txBox="1"/>
          <p:nvPr/>
        </p:nvSpPr>
        <p:spPr>
          <a:xfrm>
            <a:off x="2853633" y="4415737"/>
            <a:ext cx="23567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4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주차 주기 상세 퍼트 차트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18E7A913-12E8-4AD2-9AFC-E42AF460C7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000" y="867019"/>
            <a:ext cx="4680000" cy="347253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971C55E0-BCED-4BCE-BF05-AD9C61411DA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5053802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6D37D9F7-F5D1-4B06-834A-03F1DD34E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유지보수 및 이후 활동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E1FD95E-B888-4944-BCE9-9960B5D23685}"/>
              </a:ext>
            </a:extLst>
          </p:cNvPr>
          <p:cNvSpPr txBox="1">
            <a:spLocks/>
          </p:cNvSpPr>
          <p:nvPr/>
        </p:nvSpPr>
        <p:spPr>
          <a:xfrm>
            <a:off x="3852000" y="1037662"/>
            <a:ext cx="6476959" cy="39584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>
              <a:buFont typeface="Roboto Condensed"/>
              <a:buNone/>
            </a:pP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서비스 소개 페이지에 하위 </a:t>
            </a:r>
            <a:r>
              <a:rPr lang="ko-KR" altLang="en-US" sz="14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메뉴별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기능 설명을 추가했다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개발 과정 페이지에 설계서 이미지 업로드했다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관심 기업 목록 초기화 기능을 추가했다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현재 페이지 번호를 표시하도록 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UI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를 수정했다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호스팅 적용 후 이메일 인증 기능을 추가했다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PPT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를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제작했다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8BBE9F7-7EC0-46E8-823E-856CF55432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000" y="1131750"/>
            <a:ext cx="3033564" cy="33784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8F7043-F07F-481D-B753-E8AE7804D4AD}"/>
              </a:ext>
            </a:extLst>
          </p:cNvPr>
          <p:cNvSpPr txBox="1"/>
          <p:nvPr/>
        </p:nvSpPr>
        <p:spPr>
          <a:xfrm>
            <a:off x="1332000" y="4506105"/>
            <a:ext cx="14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이메일 </a:t>
            </a:r>
            <a:r>
              <a:rPr lang="ko-KR" altLang="en-US" b="1" i="1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인증란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85409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간트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차트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(Gantt Chart)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42F8AB-24D7-4521-B607-37D82F511FD9}"/>
              </a:ext>
            </a:extLst>
          </p:cNvPr>
          <p:cNvSpPr txBox="1"/>
          <p:nvPr/>
        </p:nvSpPr>
        <p:spPr>
          <a:xfrm>
            <a:off x="3799994" y="4217861"/>
            <a:ext cx="15440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</a:t>
            </a:r>
            <a:r>
              <a:rPr lang="ko-KR" altLang="en-US" b="1" i="1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간트차트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(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최종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)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A79516E-3DAF-412C-866C-3F87A94EC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00" y="1043150"/>
            <a:ext cx="6865746" cy="3057200"/>
          </a:xfrm>
          <a:prstGeom prst="rect">
            <a:avLst/>
          </a:prstGeom>
        </p:spPr>
      </p:pic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AEEE0D2D-0C13-46A6-96A1-14C14DA440E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8784439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사이트맵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구조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87AFC6-C017-4215-80CF-E57CFE6BA3DE}"/>
              </a:ext>
            </a:extLst>
          </p:cNvPr>
          <p:cNvSpPr txBox="1"/>
          <p:nvPr/>
        </p:nvSpPr>
        <p:spPr>
          <a:xfrm>
            <a:off x="3477562" y="4280701"/>
            <a:ext cx="1439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</a:t>
            </a:r>
            <a:r>
              <a:rPr lang="ko-KR" altLang="en-US" b="1" i="1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사이트맵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구조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8" name="내용 개체 틀 5" descr="테이블이(가) 표시된 사진&#10;&#10;자동 생성된 설명">
            <a:extLst>
              <a:ext uri="{FF2B5EF4-FFF2-40B4-BE49-F238E27FC236}">
                <a16:creationId xmlns:a16="http://schemas.microsoft.com/office/drawing/2014/main" id="{A28F1586-985F-441A-8A9D-6A22038C67C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006"/>
          <a:stretch/>
        </p:blipFill>
        <p:spPr>
          <a:xfrm>
            <a:off x="1692000" y="862799"/>
            <a:ext cx="5010942" cy="32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286607E6-40CD-49FE-9E3F-463A3C4C3CE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778907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기능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요구사항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)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정리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Google Shape;501;p41">
            <a:extLst>
              <a:ext uri="{FF2B5EF4-FFF2-40B4-BE49-F238E27FC236}">
                <a16:creationId xmlns:a16="http://schemas.microsoft.com/office/drawing/2014/main" id="{12AFC03A-95DE-4B9A-A2DA-A72106848E80}"/>
              </a:ext>
            </a:extLst>
          </p:cNvPr>
          <p:cNvSpPr/>
          <p:nvPr/>
        </p:nvSpPr>
        <p:spPr>
          <a:xfrm>
            <a:off x="1174500" y="1131750"/>
            <a:ext cx="3397500" cy="127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kern="1200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  <a:sym typeface="Roboto Condensed"/>
              </a:rPr>
              <a:t>기업찾기</a:t>
            </a:r>
            <a:endParaRPr lang="en-US" altLang="ko-KR" sz="1600" b="1" kern="12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  <a:sym typeface="Roboto Condensed"/>
            </a:endParaRPr>
          </a:p>
          <a:p>
            <a:r>
              <a:rPr kumimoji="1" lang="ko-KR" altLang="en-US" sz="1100" kern="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기업 리스트 조회 및 검색 기능</a:t>
            </a:r>
            <a:endParaRPr kumimoji="1" lang="ko-KR" altLang="ko-KR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>
                  <a:lumMod val="85000"/>
                  <a:lumOff val="15000"/>
                </a:sysClr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b="1" kern="12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  <a:sym typeface="Roboto Condensed"/>
            </a:endParaRPr>
          </a:p>
        </p:txBody>
      </p:sp>
      <p:sp>
        <p:nvSpPr>
          <p:cNvPr id="7" name="Google Shape;502;p41">
            <a:extLst>
              <a:ext uri="{FF2B5EF4-FFF2-40B4-BE49-F238E27FC236}">
                <a16:creationId xmlns:a16="http://schemas.microsoft.com/office/drawing/2014/main" id="{EB8FF9EC-D088-460F-A683-979A9920B3FA}"/>
              </a:ext>
            </a:extLst>
          </p:cNvPr>
          <p:cNvSpPr/>
          <p:nvPr/>
        </p:nvSpPr>
        <p:spPr>
          <a:xfrm>
            <a:off x="4712572" y="1131750"/>
            <a:ext cx="3397500" cy="127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0080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kern="1200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  <a:sym typeface="Roboto Condensed"/>
              </a:rPr>
              <a:t>정보나눔</a:t>
            </a:r>
            <a:endParaRPr lang="en-US" altLang="ko-KR" sz="1600" b="1" kern="12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  <a:sym typeface="Roboto Condensed"/>
            </a:endParaRPr>
          </a:p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기업 관련 공공데이터를 바탕으로 </a:t>
            </a:r>
            <a:endParaRPr kumimoji="1" lang="en-US" altLang="ko-KR" sz="1100" dirty="0">
              <a:solidFill>
                <a:sysClr val="windowText" lastClr="000000">
                  <a:lumMod val="85000"/>
                  <a:lumOff val="15000"/>
                </a:sys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데이터 분석 자료를 첨부</a:t>
            </a:r>
            <a:r>
              <a:rPr kumimoji="1" lang="en-US" altLang="ko-KR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,</a:t>
            </a:r>
          </a:p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기업 유형에 따른 기업 기사 링크 </a:t>
            </a:r>
            <a:endParaRPr kumimoji="1" lang="en-US" altLang="ko-KR" sz="1100" dirty="0">
              <a:solidFill>
                <a:sysClr val="windowText" lastClr="000000">
                  <a:lumMod val="85000"/>
                  <a:lumOff val="15000"/>
                </a:sys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모음 제공</a:t>
            </a:r>
            <a:endParaRPr kumimoji="1" lang="ko-KR" altLang="ko-KR" sz="1100" dirty="0">
              <a:solidFill>
                <a:sysClr val="windowText" lastClr="000000">
                  <a:lumMod val="85000"/>
                  <a:lumOff val="15000"/>
                </a:sys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0" name="Google Shape;503;p41">
            <a:extLst>
              <a:ext uri="{FF2B5EF4-FFF2-40B4-BE49-F238E27FC236}">
                <a16:creationId xmlns:a16="http://schemas.microsoft.com/office/drawing/2014/main" id="{7AD98E64-365F-47B2-8D3A-D36AA28383E9}"/>
              </a:ext>
            </a:extLst>
          </p:cNvPr>
          <p:cNvSpPr/>
          <p:nvPr/>
        </p:nvSpPr>
        <p:spPr>
          <a:xfrm>
            <a:off x="1174500" y="2552132"/>
            <a:ext cx="3397500" cy="127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0080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kumimoji="1" lang="ko-KR" altLang="en-US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  <a:sym typeface="Roboto Condensed"/>
              </a:rPr>
              <a:t>공지사항 게시판</a:t>
            </a:r>
            <a:r>
              <a:rPr kumimoji="1" lang="en-US" altLang="ko-KR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  <a:sym typeface="Roboto Condensed"/>
              </a:rPr>
              <a:t>,</a:t>
            </a:r>
          </a:p>
          <a:p>
            <a:pPr marL="0" lvl="0" indent="0" algn="l" rtl="0">
              <a:lnSpc>
                <a:spcPct val="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kumimoji="1" lang="ko-KR" altLang="en-US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  <a:sym typeface="Roboto Condensed"/>
              </a:rPr>
              <a:t>고객후기 게시판 기능</a:t>
            </a:r>
            <a:endParaRPr kumimoji="1" lang="en-US" sz="1100" dirty="0">
              <a:solidFill>
                <a:sysClr val="windowText" lastClr="000000">
                  <a:lumMod val="85000"/>
                  <a:lumOff val="15000"/>
                </a:sys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  <a:sym typeface="Roboto Condensed"/>
            </a:endParaRPr>
          </a:p>
          <a:p>
            <a:pPr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</a:pPr>
            <a:r>
              <a:rPr lang="ko-KR" altLang="en-US" sz="1400" b="1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  <a:sym typeface="Roboto Condensed"/>
              </a:rPr>
              <a:t>커뮤니티</a:t>
            </a:r>
            <a:endParaRPr lang="en-US" altLang="ko-KR" sz="1400" b="1" kern="12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  <a:sym typeface="Roboto Condensed"/>
            </a:endParaRPr>
          </a:p>
        </p:txBody>
      </p:sp>
      <p:sp>
        <p:nvSpPr>
          <p:cNvPr id="11" name="Google Shape;504;p41">
            <a:extLst>
              <a:ext uri="{FF2B5EF4-FFF2-40B4-BE49-F238E27FC236}">
                <a16:creationId xmlns:a16="http://schemas.microsoft.com/office/drawing/2014/main" id="{491F0320-D3AE-4BB3-A9E8-9E9358CBE8AF}"/>
              </a:ext>
            </a:extLst>
          </p:cNvPr>
          <p:cNvSpPr/>
          <p:nvPr/>
        </p:nvSpPr>
        <p:spPr>
          <a:xfrm>
            <a:off x="4712572" y="2552132"/>
            <a:ext cx="3397500" cy="127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011600" tIns="91425" rIns="91425" bIns="91425" anchor="b" anchorCtr="0">
            <a:noAutofit/>
          </a:bodyPr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900" kern="0" dirty="0">
              <a:solidFill>
                <a:sysClr val="windowText" lastClr="000000">
                  <a:lumMod val="85000"/>
                  <a:lumOff val="15000"/>
                </a:sys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개인정보 관리</a:t>
            </a:r>
            <a:r>
              <a:rPr kumimoji="1" lang="en-US" altLang="ko-KR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, </a:t>
            </a:r>
            <a:r>
              <a:rPr kumimoji="1" lang="ko-KR" altLang="en-US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최근 검색 기업과 </a:t>
            </a:r>
            <a:endParaRPr kumimoji="1" lang="en-US" altLang="ko-KR" sz="1100" dirty="0">
              <a:solidFill>
                <a:sysClr val="windowText" lastClr="000000">
                  <a:lumMod val="85000"/>
                  <a:lumOff val="15000"/>
                </a:sys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관심 기업 확인 가능</a:t>
            </a:r>
            <a:r>
              <a:rPr kumimoji="1" lang="en-US" altLang="ko-KR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,</a:t>
            </a:r>
          </a:p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고객후기 게시판에 남긴 </a:t>
            </a:r>
            <a:endParaRPr kumimoji="1" lang="en-US" altLang="ko-KR" sz="1100" dirty="0">
              <a:solidFill>
                <a:sysClr val="windowText" lastClr="000000">
                  <a:lumMod val="85000"/>
                  <a:lumOff val="15000"/>
                </a:sys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내가 쓴 글 관리 가능</a:t>
            </a:r>
            <a:endParaRPr kumimoji="1" lang="ko-KR" altLang="ko-KR" sz="1100" dirty="0">
              <a:solidFill>
                <a:sysClr val="windowText" lastClr="000000">
                  <a:lumMod val="85000"/>
                  <a:lumOff val="15000"/>
                </a:sys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algn="r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</a:pPr>
            <a:r>
              <a:rPr lang="ko-KR" altLang="en-US" sz="1400" b="1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  <a:sym typeface="Roboto Condensed"/>
              </a:rPr>
              <a:t>마이페이지</a:t>
            </a:r>
            <a:endParaRPr lang="en-US" altLang="ko-KR" sz="1400" b="1" kern="12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  <a:sym typeface="Roboto Condensed"/>
            </a:endParaRPr>
          </a:p>
        </p:txBody>
      </p:sp>
      <p:sp>
        <p:nvSpPr>
          <p:cNvPr id="12" name="Google Shape;505;p41">
            <a:extLst>
              <a:ext uri="{FF2B5EF4-FFF2-40B4-BE49-F238E27FC236}">
                <a16:creationId xmlns:a16="http://schemas.microsoft.com/office/drawing/2014/main" id="{2D558FB2-7CE5-4791-9F91-F1C1EA094DC2}"/>
              </a:ext>
            </a:extLst>
          </p:cNvPr>
          <p:cNvSpPr/>
          <p:nvPr/>
        </p:nvSpPr>
        <p:spPr>
          <a:xfrm>
            <a:off x="3596742" y="1434637"/>
            <a:ext cx="1952400" cy="19524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Google Shape;506;p41">
            <a:extLst>
              <a:ext uri="{FF2B5EF4-FFF2-40B4-BE49-F238E27FC236}">
                <a16:creationId xmlns:a16="http://schemas.microsoft.com/office/drawing/2014/main" id="{2595EF03-5DC7-4277-995D-6BAC0305B107}"/>
              </a:ext>
            </a:extLst>
          </p:cNvPr>
          <p:cNvSpPr/>
          <p:nvPr/>
        </p:nvSpPr>
        <p:spPr>
          <a:xfrm rot="5400000">
            <a:off x="3737440" y="1434637"/>
            <a:ext cx="1952400" cy="19524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Google Shape;507;p41">
            <a:extLst>
              <a:ext uri="{FF2B5EF4-FFF2-40B4-BE49-F238E27FC236}">
                <a16:creationId xmlns:a16="http://schemas.microsoft.com/office/drawing/2014/main" id="{E8102274-6ED7-41A3-A13C-85D7A3D8804B}"/>
              </a:ext>
            </a:extLst>
          </p:cNvPr>
          <p:cNvSpPr/>
          <p:nvPr/>
        </p:nvSpPr>
        <p:spPr>
          <a:xfrm rot="10800000">
            <a:off x="3737440" y="1576435"/>
            <a:ext cx="1952400" cy="19524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5" name="Google Shape;508;p41">
            <a:extLst>
              <a:ext uri="{FF2B5EF4-FFF2-40B4-BE49-F238E27FC236}">
                <a16:creationId xmlns:a16="http://schemas.microsoft.com/office/drawing/2014/main" id="{F5AC9E93-761B-4640-B05E-5D3EE744411B}"/>
              </a:ext>
            </a:extLst>
          </p:cNvPr>
          <p:cNvSpPr/>
          <p:nvPr/>
        </p:nvSpPr>
        <p:spPr>
          <a:xfrm rot="-5400000">
            <a:off x="3596742" y="1576435"/>
            <a:ext cx="1952400" cy="19524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" name="Google Shape;509;p41">
            <a:extLst>
              <a:ext uri="{FF2B5EF4-FFF2-40B4-BE49-F238E27FC236}">
                <a16:creationId xmlns:a16="http://schemas.microsoft.com/office/drawing/2014/main" id="{01B240C7-9C22-45D3-AF33-466B6CB03B68}"/>
              </a:ext>
            </a:extLst>
          </p:cNvPr>
          <p:cNvSpPr/>
          <p:nvPr/>
        </p:nvSpPr>
        <p:spPr>
          <a:xfrm>
            <a:off x="4122420" y="1841882"/>
            <a:ext cx="221993" cy="4155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F</a:t>
            </a:r>
            <a:endParaRPr lang="ko-KR" altLang="en-US" b="1" i="0" dirty="0">
              <a:ln>
                <a:noFill/>
              </a:ln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" name="Google Shape;510;p41">
            <a:extLst>
              <a:ext uri="{FF2B5EF4-FFF2-40B4-BE49-F238E27FC236}">
                <a16:creationId xmlns:a16="http://schemas.microsoft.com/office/drawing/2014/main" id="{93BFC982-DA8B-478A-841D-163C7916DE86}"/>
              </a:ext>
            </a:extLst>
          </p:cNvPr>
          <p:cNvSpPr/>
          <p:nvPr/>
        </p:nvSpPr>
        <p:spPr>
          <a:xfrm>
            <a:off x="4942761" y="1848117"/>
            <a:ext cx="320767" cy="40406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</a:t>
            </a:r>
            <a:endParaRPr b="1" i="0" dirty="0">
              <a:ln>
                <a:noFill/>
              </a:ln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" name="Google Shape;511;p41">
            <a:extLst>
              <a:ext uri="{FF2B5EF4-FFF2-40B4-BE49-F238E27FC236}">
                <a16:creationId xmlns:a16="http://schemas.microsoft.com/office/drawing/2014/main" id="{5BD3D5B5-F1E3-45D3-B5C7-FDE29EB2C98C}"/>
              </a:ext>
            </a:extLst>
          </p:cNvPr>
          <p:cNvSpPr/>
          <p:nvPr/>
        </p:nvSpPr>
        <p:spPr>
          <a:xfrm>
            <a:off x="4094484" y="2735527"/>
            <a:ext cx="243444" cy="4155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C</a:t>
            </a:r>
            <a:endParaRPr b="1" i="0" dirty="0">
              <a:ln>
                <a:noFill/>
              </a:ln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Google Shape;512;p41">
            <a:extLst>
              <a:ext uri="{FF2B5EF4-FFF2-40B4-BE49-F238E27FC236}">
                <a16:creationId xmlns:a16="http://schemas.microsoft.com/office/drawing/2014/main" id="{3E37F70F-C845-410D-9B0B-C02A5D782A9A}"/>
              </a:ext>
            </a:extLst>
          </p:cNvPr>
          <p:cNvSpPr/>
          <p:nvPr/>
        </p:nvSpPr>
        <p:spPr>
          <a:xfrm>
            <a:off x="5012190" y="2741762"/>
            <a:ext cx="211018" cy="40406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</a:t>
            </a:r>
          </a:p>
        </p:txBody>
      </p:sp>
      <p:sp>
        <p:nvSpPr>
          <p:cNvPr id="20" name="Google Shape;176;p13">
            <a:extLst>
              <a:ext uri="{FF2B5EF4-FFF2-40B4-BE49-F238E27FC236}">
                <a16:creationId xmlns:a16="http://schemas.microsoft.com/office/drawing/2014/main" id="{A427D78D-9ECA-4472-AFAC-F7DFE3F6CC6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476277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8"/>
          <p:cNvSpPr txBox="1">
            <a:spLocks noGrp="1"/>
          </p:cNvSpPr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목차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09" name="Google Shape;309;p28"/>
          <p:cNvSpPr/>
          <p:nvPr/>
        </p:nvSpPr>
        <p:spPr>
          <a:xfrm>
            <a:off x="1154667" y="1909250"/>
            <a:ext cx="2191500" cy="1852200"/>
          </a:xfrm>
          <a:prstGeom prst="homePlate">
            <a:avLst>
              <a:gd name="adj" fmla="val 3012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 Condensed"/>
                <a:sym typeface="Roboto Condensed"/>
              </a:rPr>
              <a:t>팀 구조</a:t>
            </a:r>
            <a:endParaRPr dirty="0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 Condensed"/>
              <a:sym typeface="Roboto Condensed"/>
            </a:endParaRPr>
          </a:p>
        </p:txBody>
      </p:sp>
      <p:sp>
        <p:nvSpPr>
          <p:cNvPr id="310" name="Google Shape;310;p28"/>
          <p:cNvSpPr/>
          <p:nvPr/>
        </p:nvSpPr>
        <p:spPr>
          <a:xfrm>
            <a:off x="2902904" y="1909250"/>
            <a:ext cx="2233800" cy="1852200"/>
          </a:xfrm>
          <a:prstGeom prst="chevron">
            <a:avLst>
              <a:gd name="adj" fmla="val 29853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Roboto Condensed"/>
              </a:rPr>
              <a:t>프토젝트</a:t>
            </a:r>
            <a:r>
              <a:rPr lang="ko-KR" altLang="en-US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Roboto Condensed"/>
              </a:rPr>
              <a:t> 설명</a:t>
            </a:r>
            <a:endParaRPr dirty="0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Roboto Condensed"/>
            </a:endParaRPr>
          </a:p>
        </p:txBody>
      </p:sp>
      <p:sp>
        <p:nvSpPr>
          <p:cNvPr id="311" name="Google Shape;311;p28"/>
          <p:cNvSpPr/>
          <p:nvPr/>
        </p:nvSpPr>
        <p:spPr>
          <a:xfrm>
            <a:off x="4693288" y="1909250"/>
            <a:ext cx="2233800" cy="1852200"/>
          </a:xfrm>
          <a:prstGeom prst="chevron">
            <a:avLst>
              <a:gd name="adj" fmla="val 2985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Roboto Condensed"/>
              </a:rPr>
              <a:t>산출물 소개</a:t>
            </a:r>
            <a:endParaRPr dirty="0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Roboto Condensed"/>
            </a:endParaRPr>
          </a:p>
        </p:txBody>
      </p:sp>
      <p:sp>
        <p:nvSpPr>
          <p:cNvPr id="7" name="Google Shape;311;p28">
            <a:extLst>
              <a:ext uri="{FF2B5EF4-FFF2-40B4-BE49-F238E27FC236}">
                <a16:creationId xmlns:a16="http://schemas.microsoft.com/office/drawing/2014/main" id="{B03767B4-C723-4418-B4D0-0E3D5E93AACF}"/>
              </a:ext>
            </a:extLst>
          </p:cNvPr>
          <p:cNvSpPr/>
          <p:nvPr/>
        </p:nvSpPr>
        <p:spPr>
          <a:xfrm>
            <a:off x="6483825" y="1909250"/>
            <a:ext cx="2233800" cy="1852200"/>
          </a:xfrm>
          <a:prstGeom prst="chevron">
            <a:avLst>
              <a:gd name="adj" fmla="val 2985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Roboto Condensed"/>
              </a:rPr>
              <a:t>결과물 및 테스팅</a:t>
            </a:r>
            <a:endParaRPr lang="en-US" altLang="ko-KR" dirty="0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Roboto Condensed"/>
            </a:endParaRPr>
          </a:p>
        </p:txBody>
      </p:sp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EEDFFF7A-B59D-47DF-AB68-530DF5647BB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2678421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설계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– Index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87AFC6-C017-4215-80CF-E57CFE6BA3DE}"/>
              </a:ext>
            </a:extLst>
          </p:cNvPr>
          <p:cNvSpPr txBox="1"/>
          <p:nvPr/>
        </p:nvSpPr>
        <p:spPr>
          <a:xfrm>
            <a:off x="4085365" y="4481458"/>
            <a:ext cx="18197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인덱스 페이지 구성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6" name="내용 개체 틀 7">
            <a:extLst>
              <a:ext uri="{FF2B5EF4-FFF2-40B4-BE49-F238E27FC236}">
                <a16:creationId xmlns:a16="http://schemas.microsoft.com/office/drawing/2014/main" id="{7EF07FFA-F61D-4999-801A-B9D02AC230C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000" y="826604"/>
            <a:ext cx="6400001" cy="36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8BF9DB0D-9DC4-4D50-98B5-320EBA2B874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8283889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6274BF58-22C9-415D-8B07-58D7DD0B6A5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000" y="826604"/>
            <a:ext cx="6400001" cy="36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632944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설계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기업 찾기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87AFC6-C017-4215-80CF-E57CFE6BA3DE}"/>
              </a:ext>
            </a:extLst>
          </p:cNvPr>
          <p:cNvSpPr txBox="1"/>
          <p:nvPr/>
        </p:nvSpPr>
        <p:spPr>
          <a:xfrm>
            <a:off x="3554736" y="4426604"/>
            <a:ext cx="20345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기업 찾기 페이지 구성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B268C273-548D-4B44-992F-70B079D3077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0891474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632944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플로우 차트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기업 찾기 프로세스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DA8900B-0900-40C8-B5A1-7ADA7E1580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00" y="862799"/>
            <a:ext cx="2520000" cy="395845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내용 개체 틀 3">
            <a:extLst>
              <a:ext uri="{FF2B5EF4-FFF2-40B4-BE49-F238E27FC236}">
                <a16:creationId xmlns:a16="http://schemas.microsoft.com/office/drawing/2014/main" id="{C586B5D7-8AF1-420D-85CB-2D912EAF289B}"/>
              </a:ext>
            </a:extLst>
          </p:cNvPr>
          <p:cNvSpPr txBox="1">
            <a:spLocks/>
          </p:cNvSpPr>
          <p:nvPr/>
        </p:nvSpPr>
        <p:spPr>
          <a:xfrm>
            <a:off x="4002560" y="771750"/>
            <a:ext cx="3809440" cy="39584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>
              <a:buFont typeface="Roboto Condensed"/>
              <a:buNone/>
            </a:pPr>
            <a:r>
              <a:rPr lang="ko-KR" altLang="en-US" sz="2600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기업 찾기 흐름</a:t>
            </a:r>
            <a:b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</a:b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기업 유형 선택 여부를 확인한다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b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</a:b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검색 키워드 유무를 확인한다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b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</a:b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선택한 기업 유형에 따라 해당하는 결과 테이블을 생성하고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, 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검색 키워드와 기업 유형이 정해지지 않았으면 기업 찾기 메인 페이지로 이동한다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검색 결과 유무를 판단하여 결과가 없다면</a:t>
            </a:r>
            <a:b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</a:b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[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검색 결과가 없습니다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.]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메시지를 표시한다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7" name="Google Shape;176;p13">
            <a:extLst>
              <a:ext uri="{FF2B5EF4-FFF2-40B4-BE49-F238E27FC236}">
                <a16:creationId xmlns:a16="http://schemas.microsoft.com/office/drawing/2014/main" id="{065C0325-E4E5-42BD-B3A4-9600D89C9B8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40416439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6F9F3A60-7FCF-4292-AE8E-D51B11546D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284" y="862800"/>
            <a:ext cx="4190987" cy="395845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내용 개체 틀 3">
            <a:extLst>
              <a:ext uri="{FF2B5EF4-FFF2-40B4-BE49-F238E27FC236}">
                <a16:creationId xmlns:a16="http://schemas.microsoft.com/office/drawing/2014/main" id="{799E1BA5-1E3B-403D-A050-DA1810955153}"/>
              </a:ext>
            </a:extLst>
          </p:cNvPr>
          <p:cNvSpPr txBox="1">
            <a:spLocks/>
          </p:cNvSpPr>
          <p:nvPr/>
        </p:nvSpPr>
        <p:spPr>
          <a:xfrm>
            <a:off x="5049996" y="771750"/>
            <a:ext cx="3842003" cy="4758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>
              <a:buFont typeface="Roboto Condensed"/>
              <a:buNone/>
            </a:pPr>
            <a:r>
              <a:rPr lang="ko-KR" altLang="en-US" sz="2400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관심 기업 보기 흐름</a:t>
            </a:r>
            <a:b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</a:br>
            <a:endParaRPr lang="en-US" altLang="ko-KR" sz="1600" b="1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로그인 여부를 확인하고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로그인을 하지 않았다면 </a:t>
            </a:r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얼럿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메시지를 표시한다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기업 찾기 페이지에서 관심 기업 등록 버튼을 클릭해서 관심기업 테이블에 추가 또는 삭제할 수 있다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마이페이지 관심기업 카테고리를 클릭하면 해당 아이디에 맞는 기업 정보를 불러와 리스트를 보여준다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</a:p>
        </p:txBody>
      </p:sp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632944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플로우 차트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기업 찾기 프로세스</a:t>
            </a: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659868BE-C836-40F6-82B8-DF612EB25F1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0617852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632944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플로우 차트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기업 찾기 프로세스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17EDA9C1-083E-4ADA-902F-C0B63DCEA5BD}"/>
              </a:ext>
            </a:extLst>
          </p:cNvPr>
          <p:cNvSpPr txBox="1">
            <a:spLocks/>
          </p:cNvSpPr>
          <p:nvPr/>
        </p:nvSpPr>
        <p:spPr>
          <a:xfrm>
            <a:off x="612001" y="771750"/>
            <a:ext cx="3369010" cy="4364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114300" indent="0">
              <a:lnSpc>
                <a:spcPct val="150000"/>
              </a:lnSpc>
              <a:buNone/>
            </a:pPr>
            <a:r>
              <a:rPr lang="en-US" altLang="ko-KR" sz="2400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Member schema : </a:t>
            </a:r>
          </a:p>
          <a:p>
            <a:pPr marL="800100" lvl="1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웹서비스에서 회원 정보를 </a:t>
            </a:r>
            <a:b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</a:b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관리하거나 저장하는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DB</a:t>
            </a:r>
          </a:p>
          <a:p>
            <a:pPr marL="800100" lvl="1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회원이 기업을 스크랩하거나 검색한 기업을 데이터로 저장한다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</a:p>
          <a:p>
            <a:pPr marL="800100" lvl="1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각 테이블들은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members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의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id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를 </a:t>
            </a:r>
            <a:b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</a:b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참조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(reference)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한다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</a:p>
          <a:p>
            <a:pPr marL="114300" indent="0">
              <a:lnSpc>
                <a:spcPct val="150000"/>
              </a:lnSpc>
              <a:buNone/>
            </a:pPr>
            <a:r>
              <a:rPr lang="en-US" altLang="ko-KR" sz="2400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Community schema : </a:t>
            </a:r>
          </a:p>
          <a:p>
            <a:pPr marL="800100" lvl="1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게시판 서비스의 정보를 </a:t>
            </a:r>
            <a:b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</a:b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저장하는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DB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800100" lvl="1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Member.members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의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id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를 </a:t>
            </a:r>
            <a:b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</a:b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참조한다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</a:p>
        </p:txBody>
      </p:sp>
      <p:pic>
        <p:nvPicPr>
          <p:cNvPr id="8" name="그림 7" descr="텍스트, 실내, 스크린샷이(가) 표시된 사진&#10;&#10;자동 생성된 설명">
            <a:extLst>
              <a:ext uri="{FF2B5EF4-FFF2-40B4-BE49-F238E27FC236}">
                <a16:creationId xmlns:a16="http://schemas.microsoft.com/office/drawing/2014/main" id="{39AB8969-BBC7-4B3D-AA3B-0AEF935055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7" r="52931" b="18466"/>
          <a:stretch/>
        </p:blipFill>
        <p:spPr>
          <a:xfrm>
            <a:off x="4078481" y="771750"/>
            <a:ext cx="4264248" cy="3600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E84408-D895-4995-89D9-413C7D6B5256}"/>
              </a:ext>
            </a:extLst>
          </p:cNvPr>
          <p:cNvSpPr txBox="1"/>
          <p:nvPr/>
        </p:nvSpPr>
        <p:spPr>
          <a:xfrm>
            <a:off x="4367823" y="4371750"/>
            <a:ext cx="26436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</a:t>
            </a:r>
            <a:r>
              <a:rPr lang="en-US" altLang="ko-KR" sz="1200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DB </a:t>
            </a:r>
            <a:r>
              <a:rPr lang="ko-KR" altLang="en-US" sz="1200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설계서</a:t>
            </a:r>
            <a:r>
              <a:rPr lang="en-US" altLang="ko-KR" sz="1200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(Member, Community)</a:t>
            </a:r>
            <a:endParaRPr lang="ko-KR" altLang="ko-KR" sz="12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7" name="Google Shape;176;p13">
            <a:extLst>
              <a:ext uri="{FF2B5EF4-FFF2-40B4-BE49-F238E27FC236}">
                <a16:creationId xmlns:a16="http://schemas.microsoft.com/office/drawing/2014/main" id="{B7307645-90A9-46FC-9DFE-B528859EDFC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9908785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632944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플로우 차트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기업 찾기 프로세스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E84408-D895-4995-89D9-413C7D6B5256}"/>
              </a:ext>
            </a:extLst>
          </p:cNvPr>
          <p:cNvSpPr txBox="1"/>
          <p:nvPr/>
        </p:nvSpPr>
        <p:spPr>
          <a:xfrm>
            <a:off x="4074875" y="4233250"/>
            <a:ext cx="30091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</a:t>
            </a:r>
            <a:r>
              <a:rPr lang="en-US" altLang="ko-KR" sz="1200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DB </a:t>
            </a:r>
            <a:r>
              <a:rPr lang="ko-KR" altLang="en-US" sz="1200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설계서</a:t>
            </a:r>
            <a:r>
              <a:rPr lang="en-US" altLang="ko-KR" sz="1200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(Corp, </a:t>
            </a:r>
            <a:r>
              <a:rPr lang="en-US" altLang="ko-KR" sz="1200" b="1" i="1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Sharing_information</a:t>
            </a:r>
            <a:r>
              <a:rPr lang="en-US" altLang="ko-KR" sz="1200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)</a:t>
            </a:r>
            <a:endParaRPr lang="ko-KR" altLang="ko-KR" sz="1200" b="1" i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7" name="그림 6" descr="텍스트, 실내, 스크린샷이(가) 표시된 사진&#10;&#10;자동 생성된 설명">
            <a:extLst>
              <a:ext uri="{FF2B5EF4-FFF2-40B4-BE49-F238E27FC236}">
                <a16:creationId xmlns:a16="http://schemas.microsoft.com/office/drawing/2014/main" id="{21B5FDEB-7395-462A-AA63-483E404C32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07" t="1280" b="26491"/>
          <a:stretch/>
        </p:blipFill>
        <p:spPr>
          <a:xfrm>
            <a:off x="3997931" y="771750"/>
            <a:ext cx="4760468" cy="3312368"/>
          </a:xfrm>
          <a:prstGeom prst="rect">
            <a:avLst/>
          </a:prstGeom>
        </p:spPr>
      </p:pic>
      <p:pic>
        <p:nvPicPr>
          <p:cNvPr id="9" name="그림 8" descr="텍스트, 실내, 스크린샷이(가) 표시된 사진&#10;&#10;자동 생성된 설명">
            <a:extLst>
              <a:ext uri="{FF2B5EF4-FFF2-40B4-BE49-F238E27FC236}">
                <a16:creationId xmlns:a16="http://schemas.microsoft.com/office/drawing/2014/main" id="{E3C3F4FD-EABB-45DB-A07B-76A57A003D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31" t="61994" r="53362"/>
          <a:stretch/>
        </p:blipFill>
        <p:spPr>
          <a:xfrm>
            <a:off x="7082918" y="2688485"/>
            <a:ext cx="1368152" cy="1874482"/>
          </a:xfrm>
          <a:prstGeom prst="rect">
            <a:avLst/>
          </a:prstGeom>
        </p:spPr>
      </p:pic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59449A49-BF16-431B-BBF2-BF9DE9338DFB}"/>
              </a:ext>
            </a:extLst>
          </p:cNvPr>
          <p:cNvSpPr txBox="1">
            <a:spLocks/>
          </p:cNvSpPr>
          <p:nvPr/>
        </p:nvSpPr>
        <p:spPr>
          <a:xfrm>
            <a:off x="612001" y="771750"/>
            <a:ext cx="3369010" cy="4364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114300" indent="0">
              <a:lnSpc>
                <a:spcPct val="150000"/>
              </a:lnSpc>
              <a:buNone/>
            </a:pPr>
            <a:r>
              <a:rPr lang="en-US" altLang="ko-KR" sz="2400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Corp schema : 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각 카테고리 별로 선정된 </a:t>
            </a:r>
            <a:b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</a:b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기업들의 정보를 저장한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DB 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공공데이터포털에서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기업정보를 가져와 적재한 후 </a:t>
            </a:r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전처리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114300" indent="0">
              <a:lnSpc>
                <a:spcPct val="150000"/>
              </a:lnSpc>
              <a:buNone/>
            </a:pPr>
            <a:r>
              <a:rPr lang="en-US" altLang="ko-KR" sz="2000" b="1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Sharing_information</a:t>
            </a:r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schema </a:t>
            </a:r>
            <a:r>
              <a:rPr lang="en-US" altLang="ko-KR" sz="2400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: 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해당 관련 기업들의 기사를 </a:t>
            </a:r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크롤링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후 저장한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DB 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크롤링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언어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: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파이썬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(</a:t>
            </a:r>
            <a:r>
              <a:rPr lang="en-US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Beautifulsoup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, requests)</a:t>
            </a:r>
          </a:p>
        </p:txBody>
      </p:sp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DC02B527-116B-421C-BD00-601779AA39A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5630261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4.</a:t>
            </a:r>
            <a:endParaRPr sz="7200" b="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/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결과물 및 테스팅</a:t>
            </a:r>
            <a:endParaRPr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  <p:sp>
        <p:nvSpPr>
          <p:cNvPr id="190" name="Google Shape;190;p15"/>
          <p:cNvSpPr txBox="1">
            <a:spLocks noGrp="1"/>
          </p:cNvSpPr>
          <p:nvPr>
            <p:ph type="subTitle" idx="1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프론트엔드</a:t>
            </a:r>
            <a:endParaRPr lang="en-US" altLang="ko-KR" sz="1600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백엔드</a:t>
            </a:r>
            <a:endParaRPr lang="en-US" altLang="ko-KR" sz="1600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빅데이터 분석</a:t>
            </a:r>
            <a:endParaRPr lang="en-US" altLang="ko-KR" sz="1600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테스트 결과</a:t>
            </a:r>
            <a:endParaRPr lang="en-US" altLang="ko-KR" sz="1600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75203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1BD72-7F4D-4BD4-A56A-6CD9915EA0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프론트 엔드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2B437DE-B871-47F8-9956-0A55B36093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천세륜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 </a:t>
            </a:r>
            <a:r>
              <a:rPr lang="en-US" altLang="ko-KR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– 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화면 구성 디자인</a:t>
            </a:r>
            <a:r>
              <a:rPr lang="en-US" altLang="ko-KR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, 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설계 및 구현</a:t>
            </a:r>
          </a:p>
        </p:txBody>
      </p:sp>
    </p:spTree>
    <p:extLst>
      <p:ext uri="{BB962C8B-B14F-4D97-AF65-F5344CB8AC3E}">
        <p14:creationId xmlns:p14="http://schemas.microsoft.com/office/powerpoint/2010/main" val="36252921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5A27A7A-B069-459E-BA51-512F713C0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00" y="951750"/>
            <a:ext cx="6736438" cy="3240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274A58B-7E5F-4984-BF79-23E3DA52287C}"/>
              </a:ext>
            </a:extLst>
          </p:cNvPr>
          <p:cNvSpPr txBox="1"/>
          <p:nvPr/>
        </p:nvSpPr>
        <p:spPr>
          <a:xfrm>
            <a:off x="3492000" y="4371750"/>
            <a:ext cx="1439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인덱스 페이지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23B4399C-9437-456E-834F-0EA1560B348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1512894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746EC64-C049-4A56-872E-1A8889A3A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000" y="3193051"/>
            <a:ext cx="6948643" cy="104258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7FD87A3-B5C7-4D2B-8C8A-7DBA27F2F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000" y="1397679"/>
            <a:ext cx="6948643" cy="7765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3D4422E-8FA9-4366-8575-7A1AE340BB2E}"/>
              </a:ext>
            </a:extLst>
          </p:cNvPr>
          <p:cNvSpPr txBox="1"/>
          <p:nvPr/>
        </p:nvSpPr>
        <p:spPr>
          <a:xfrm>
            <a:off x="3205612" y="2436009"/>
            <a:ext cx="1489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로그인 전 헤더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FD8A3C-88EB-4E8E-B5BF-8075BF116AA1}"/>
              </a:ext>
            </a:extLst>
          </p:cNvPr>
          <p:cNvSpPr txBox="1"/>
          <p:nvPr/>
        </p:nvSpPr>
        <p:spPr>
          <a:xfrm>
            <a:off x="3123058" y="4531010"/>
            <a:ext cx="16546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로그인 이후 헤더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BD93B2B0-460C-4A30-8657-BC6B1B4ED90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686558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</a:t>
            </a:r>
            <a:endParaRPr sz="7200" b="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/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팀 구조</a:t>
            </a:r>
            <a:endParaRPr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7CC84B6-6F7F-4223-B8C4-D39C854D9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998" y="1038500"/>
            <a:ext cx="6636409" cy="34718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DB75B2-77EB-48C4-A7D4-13E75F688B8A}"/>
              </a:ext>
            </a:extLst>
          </p:cNvPr>
          <p:cNvSpPr txBox="1"/>
          <p:nvPr/>
        </p:nvSpPr>
        <p:spPr>
          <a:xfrm>
            <a:off x="3129472" y="4720767"/>
            <a:ext cx="2321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서비스 소개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서비스 개요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0BEBBEFC-E163-41DC-8CFF-CF0E2A014D6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614091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E4AF526-3E0F-433E-B7AF-EE89A75A0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00" y="956391"/>
            <a:ext cx="6647808" cy="354366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53C4E1D-A65D-4F69-9E9A-CC7314A261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126" y="959337"/>
            <a:ext cx="7461747" cy="36419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3EBEC32-AEC6-4157-A16A-25FCB5F05CFB}"/>
              </a:ext>
            </a:extLst>
          </p:cNvPr>
          <p:cNvSpPr txBox="1"/>
          <p:nvPr/>
        </p:nvSpPr>
        <p:spPr>
          <a:xfrm>
            <a:off x="3032263" y="4658426"/>
            <a:ext cx="2156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서비스 소개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개발 과정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7" name="Google Shape;176;p13">
            <a:extLst>
              <a:ext uri="{FF2B5EF4-FFF2-40B4-BE49-F238E27FC236}">
                <a16:creationId xmlns:a16="http://schemas.microsoft.com/office/drawing/2014/main" id="{2AA092BE-0D3E-4427-8C3B-DE64BEFE577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797926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35C9AC7-3C55-4437-95D3-38AE371BF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00" y="839421"/>
            <a:ext cx="6480000" cy="40582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D68B9E1-499E-4930-AE2B-1E6CDE38E0E1}"/>
              </a:ext>
            </a:extLst>
          </p:cNvPr>
          <p:cNvSpPr txBox="1"/>
          <p:nvPr/>
        </p:nvSpPr>
        <p:spPr>
          <a:xfrm>
            <a:off x="3295154" y="4755117"/>
            <a:ext cx="16305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기업 찾기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MAIN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E3CE1C2D-C6FA-47F2-970E-81D22C4F7B1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1387885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BAD5576-BC19-4BFC-BB21-2DDB5B300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00" y="771750"/>
            <a:ext cx="6480000" cy="38107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1D3BBC-55E3-4B2F-BD5A-23FB0458BA16}"/>
              </a:ext>
            </a:extLst>
          </p:cNvPr>
          <p:cNvSpPr txBox="1"/>
          <p:nvPr/>
        </p:nvSpPr>
        <p:spPr>
          <a:xfrm>
            <a:off x="2986311" y="4690601"/>
            <a:ext cx="19912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기업 찾기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녹색 기업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F7C87A8-4199-45B1-8A76-A9A474E4FA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001" y="759082"/>
            <a:ext cx="6479999" cy="4311155"/>
          </a:xfrm>
          <a:prstGeom prst="rect">
            <a:avLst/>
          </a:prstGeom>
        </p:spPr>
      </p:pic>
      <p:sp>
        <p:nvSpPr>
          <p:cNvPr id="7" name="Google Shape;176;p13">
            <a:extLst>
              <a:ext uri="{FF2B5EF4-FFF2-40B4-BE49-F238E27FC236}">
                <a16:creationId xmlns:a16="http://schemas.microsoft.com/office/drawing/2014/main" id="{D90ACCE5-6229-4E8E-B741-E03F53DF52C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487800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FDC3C3D-C5B7-4D3E-B9B8-461B04D6D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547" y="867851"/>
            <a:ext cx="4572000" cy="245778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E3A3B70-768D-4122-8ED7-6CFE032EB7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8055" y="2096741"/>
            <a:ext cx="5250398" cy="278618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532BF25-B9A2-405C-91D8-F4C45A84F52F}"/>
              </a:ext>
            </a:extLst>
          </p:cNvPr>
          <p:cNvSpPr txBox="1"/>
          <p:nvPr/>
        </p:nvSpPr>
        <p:spPr>
          <a:xfrm>
            <a:off x="355547" y="3494586"/>
            <a:ext cx="16049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기업 상세페이지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DF8A8F-5C76-42CD-A0F2-E17345D8C991}"/>
              </a:ext>
            </a:extLst>
          </p:cNvPr>
          <p:cNvSpPr txBox="1"/>
          <p:nvPr/>
        </p:nvSpPr>
        <p:spPr>
          <a:xfrm>
            <a:off x="6539118" y="1633251"/>
            <a:ext cx="22493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▼ 로그인 후 관심 기업 등록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0" name="Google Shape;176;p13">
            <a:extLst>
              <a:ext uri="{FF2B5EF4-FFF2-40B4-BE49-F238E27FC236}">
                <a16:creationId xmlns:a16="http://schemas.microsoft.com/office/drawing/2014/main" id="{85D7BFE0-7A23-4792-88EE-659B2FA7183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6809820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6700F09-2EAE-4B22-8002-1AB009087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400" y="828084"/>
            <a:ext cx="7231200" cy="38310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57F71A2-1D42-4E46-B717-78D5FAA11D3C}"/>
              </a:ext>
            </a:extLst>
          </p:cNvPr>
          <p:cNvSpPr txBox="1"/>
          <p:nvPr/>
        </p:nvSpPr>
        <p:spPr>
          <a:xfrm>
            <a:off x="3068332" y="4688339"/>
            <a:ext cx="20842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관심 기업 등록 후 목록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90B4F8DB-1A89-4894-9D01-39F5B0F9BD0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7384846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E088AF2-5CD8-405F-BF8D-7668293C16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000" y="828084"/>
            <a:ext cx="6581833" cy="390366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E173EC4-548B-4B24-A316-DAA94F8513A5}"/>
              </a:ext>
            </a:extLst>
          </p:cNvPr>
          <p:cNvSpPr txBox="1"/>
          <p:nvPr/>
        </p:nvSpPr>
        <p:spPr>
          <a:xfrm>
            <a:off x="2842308" y="4783736"/>
            <a:ext cx="25362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정보 나눔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기업 데이터 분석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B285186-A521-4F06-8967-853C1B8894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874" y="1156241"/>
            <a:ext cx="5106999" cy="32356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4FA234C-1660-4FD4-801B-314E1F7D7733}"/>
              </a:ext>
            </a:extLst>
          </p:cNvPr>
          <p:cNvSpPr txBox="1"/>
          <p:nvPr/>
        </p:nvSpPr>
        <p:spPr>
          <a:xfrm>
            <a:off x="6275559" y="2250847"/>
            <a:ext cx="20345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◀ 페이지 내사회적 기업 </a:t>
            </a:r>
            <a:endParaRPr lang="en-US" altLang="ko-KR" b="1" i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정보 위치로 이동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9" name="Google Shape;176;p13">
            <a:extLst>
              <a:ext uri="{FF2B5EF4-FFF2-40B4-BE49-F238E27FC236}">
                <a16:creationId xmlns:a16="http://schemas.microsoft.com/office/drawing/2014/main" id="{06BFFD6D-203D-485C-80C9-1ED287CB9A2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867107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3D049A-148C-4856-B04A-1D5BDD469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980" y="1014219"/>
            <a:ext cx="6470039" cy="38232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81B57C-D30B-4FCD-BE37-C35D523607BD}"/>
              </a:ext>
            </a:extLst>
          </p:cNvPr>
          <p:cNvSpPr txBox="1"/>
          <p:nvPr/>
        </p:nvSpPr>
        <p:spPr>
          <a:xfrm>
            <a:off x="1477869" y="4650135"/>
            <a:ext cx="23711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정보 나눔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기업 기사 모음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78D88CA0-F7A4-494C-A48F-8A1A9B8FD26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8285309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10F1C94-D770-4661-B060-7A57A2946D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000" y="1027288"/>
            <a:ext cx="5180390" cy="286654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F32AD0D-5C3C-485A-8175-F91E1BA9A5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2000" y="2829240"/>
            <a:ext cx="5760300" cy="215556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87DE8BC-B2FA-4646-9714-5B5DFE8D57CE}"/>
              </a:ext>
            </a:extLst>
          </p:cNvPr>
          <p:cNvSpPr txBox="1"/>
          <p:nvPr/>
        </p:nvSpPr>
        <p:spPr>
          <a:xfrm>
            <a:off x="524810" y="4131544"/>
            <a:ext cx="18838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커뮤니티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-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공지사항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0C8B16-1544-4E2B-8502-32A52531C4FD}"/>
              </a:ext>
            </a:extLst>
          </p:cNvPr>
          <p:cNvSpPr txBox="1"/>
          <p:nvPr/>
        </p:nvSpPr>
        <p:spPr>
          <a:xfrm>
            <a:off x="6846295" y="2386861"/>
            <a:ext cx="19848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▼ 공지사항 상세 페이지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1" name="Google Shape;176;p13">
            <a:extLst>
              <a:ext uri="{FF2B5EF4-FFF2-40B4-BE49-F238E27FC236}">
                <a16:creationId xmlns:a16="http://schemas.microsoft.com/office/drawing/2014/main" id="{AA7447EF-20B8-4E84-9C72-424CB4F51FD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0793223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9CD89F8-98EE-45E9-B4CD-624D2254FE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431" y="981910"/>
            <a:ext cx="5185559" cy="279977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1DF8D1A-FD03-4601-A84D-D3D02017EA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3609" y="4116137"/>
            <a:ext cx="5760300" cy="7725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F95AA51-A7F0-47DD-9170-E5C81B9F99C7}"/>
              </a:ext>
            </a:extLst>
          </p:cNvPr>
          <p:cNvSpPr txBox="1"/>
          <p:nvPr/>
        </p:nvSpPr>
        <p:spPr>
          <a:xfrm>
            <a:off x="593161" y="3808360"/>
            <a:ext cx="21499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커뮤니티 글쓰기 페이지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42501-E4FD-457B-97D9-558EF6E6E542}"/>
              </a:ext>
            </a:extLst>
          </p:cNvPr>
          <p:cNvSpPr txBox="1"/>
          <p:nvPr/>
        </p:nvSpPr>
        <p:spPr>
          <a:xfrm>
            <a:off x="5970514" y="3660196"/>
            <a:ext cx="1670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▼ 공개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/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비공개 확인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AFC60EA1-151C-4A8C-93C7-5B6271974A7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371823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나눔고딕" panose="020D0604000000000000" pitchFamily="50" charset="-127"/>
                <a:ea typeface="나눔고딕" panose="020D0604000000000000" pitchFamily="50" charset="-127"/>
              </a:rPr>
              <a:t>Team Structure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3" name="그룹 136">
            <a:extLst>
              <a:ext uri="{FF2B5EF4-FFF2-40B4-BE49-F238E27FC236}">
                <a16:creationId xmlns:a16="http://schemas.microsoft.com/office/drawing/2014/main" id="{FFBBE188-670A-414E-844F-42345964F692}"/>
              </a:ext>
            </a:extLst>
          </p:cNvPr>
          <p:cNvGrpSpPr/>
          <p:nvPr/>
        </p:nvGrpSpPr>
        <p:grpSpPr>
          <a:xfrm>
            <a:off x="2241834" y="1420674"/>
            <a:ext cx="3331570" cy="1545001"/>
            <a:chOff x="1905001" y="1772816"/>
            <a:chExt cx="5248274" cy="2376268"/>
          </a:xfrm>
        </p:grpSpPr>
        <p:grpSp>
          <p:nvGrpSpPr>
            <p:cNvPr id="14" name="그룹 132">
              <a:extLst>
                <a:ext uri="{FF2B5EF4-FFF2-40B4-BE49-F238E27FC236}">
                  <a16:creationId xmlns:a16="http://schemas.microsoft.com/office/drawing/2014/main" id="{718003CB-F68B-4C01-A8D6-89B0F89341FA}"/>
                </a:ext>
              </a:extLst>
            </p:cNvPr>
            <p:cNvGrpSpPr/>
            <p:nvPr/>
          </p:nvGrpSpPr>
          <p:grpSpPr>
            <a:xfrm>
              <a:off x="1905001" y="3158976"/>
              <a:ext cx="5248274" cy="990108"/>
              <a:chOff x="828675" y="4255659"/>
              <a:chExt cx="3286125" cy="399517"/>
            </a:xfrm>
          </p:grpSpPr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8B586EE5-88FE-4328-8740-9D375F535DBE}"/>
                  </a:ext>
                </a:extLst>
              </p:cNvPr>
              <p:cNvCxnSpPr/>
              <p:nvPr/>
            </p:nvCxnSpPr>
            <p:spPr bwMode="auto">
              <a:xfrm>
                <a:off x="828675" y="4255660"/>
                <a:ext cx="3286125" cy="0"/>
              </a:xfrm>
              <a:prstGeom prst="line">
                <a:avLst/>
              </a:prstGeom>
              <a:solidFill>
                <a:schemeClr val="accent1"/>
              </a:solidFill>
              <a:ln w="1587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C20CAFD7-FD8A-4068-B753-49B70EDA7C95}"/>
                  </a:ext>
                </a:extLst>
              </p:cNvPr>
              <p:cNvCxnSpPr/>
              <p:nvPr/>
            </p:nvCxnSpPr>
            <p:spPr bwMode="auto">
              <a:xfrm>
                <a:off x="828675" y="4255659"/>
                <a:ext cx="0" cy="399516"/>
              </a:xfrm>
              <a:prstGeom prst="line">
                <a:avLst/>
              </a:prstGeom>
              <a:solidFill>
                <a:schemeClr val="accent1"/>
              </a:solidFill>
              <a:ln w="1587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D9C394EA-5970-48FE-B2D1-256B3C1A604F}"/>
                  </a:ext>
                </a:extLst>
              </p:cNvPr>
              <p:cNvCxnSpPr/>
              <p:nvPr/>
            </p:nvCxnSpPr>
            <p:spPr bwMode="auto">
              <a:xfrm>
                <a:off x="4111239" y="4255659"/>
                <a:ext cx="0" cy="399517"/>
              </a:xfrm>
              <a:prstGeom prst="line">
                <a:avLst/>
              </a:prstGeom>
              <a:solidFill>
                <a:schemeClr val="accent1"/>
              </a:solidFill>
              <a:ln w="1587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</p:grp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2EE95CCE-17B5-4FE4-BEFD-2D42190C0D5A}"/>
                </a:ext>
              </a:extLst>
            </p:cNvPr>
            <p:cNvCxnSpPr>
              <a:cxnSpLocks/>
            </p:cNvCxnSpPr>
            <p:nvPr/>
          </p:nvCxnSpPr>
          <p:spPr>
            <a:xfrm>
              <a:off x="4529139" y="2833886"/>
              <a:ext cx="0" cy="1315196"/>
            </a:xfrm>
            <a:prstGeom prst="line">
              <a:avLst/>
            </a:prstGeom>
            <a:solidFill>
              <a:schemeClr val="accent1"/>
            </a:solidFill>
            <a:ln w="158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056B3420-C7B1-4A81-B2A5-C3568BBF903F}"/>
                </a:ext>
              </a:extLst>
            </p:cNvPr>
            <p:cNvCxnSpPr/>
            <p:nvPr/>
          </p:nvCxnSpPr>
          <p:spPr>
            <a:xfrm>
              <a:off x="4529138" y="1772816"/>
              <a:ext cx="0" cy="1080120"/>
            </a:xfrm>
            <a:prstGeom prst="line">
              <a:avLst/>
            </a:prstGeom>
            <a:solidFill>
              <a:schemeClr val="accent1"/>
            </a:solidFill>
            <a:ln w="158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</p:grpSp>
      <p:grpSp>
        <p:nvGrpSpPr>
          <p:cNvPr id="20" name="그룹 62">
            <a:extLst>
              <a:ext uri="{FF2B5EF4-FFF2-40B4-BE49-F238E27FC236}">
                <a16:creationId xmlns:a16="http://schemas.microsoft.com/office/drawing/2014/main" id="{31F46458-4AD2-4148-8642-708246978ACA}"/>
              </a:ext>
            </a:extLst>
          </p:cNvPr>
          <p:cNvGrpSpPr/>
          <p:nvPr/>
        </p:nvGrpSpPr>
        <p:grpSpPr>
          <a:xfrm>
            <a:off x="3368346" y="872448"/>
            <a:ext cx="1328570" cy="1119832"/>
            <a:chOff x="3770387" y="1412776"/>
            <a:chExt cx="1919546" cy="1617957"/>
          </a:xfrm>
        </p:grpSpPr>
        <p:sp>
          <p:nvSpPr>
            <p:cNvPr id="21" name="자유형 45">
              <a:extLst>
                <a:ext uri="{FF2B5EF4-FFF2-40B4-BE49-F238E27FC236}">
                  <a16:creationId xmlns:a16="http://schemas.microsoft.com/office/drawing/2014/main" id="{60773BB2-710D-4987-9442-B7D8D07F0EEE}"/>
                </a:ext>
              </a:extLst>
            </p:cNvPr>
            <p:cNvSpPr/>
            <p:nvPr/>
          </p:nvSpPr>
          <p:spPr>
            <a:xfrm rot="20310878" flipH="1">
              <a:off x="4136717" y="2220006"/>
              <a:ext cx="1553216" cy="810727"/>
            </a:xfrm>
            <a:custGeom>
              <a:avLst/>
              <a:gdLst>
                <a:gd name="connsiteX0" fmla="*/ 0 w 1782199"/>
                <a:gd name="connsiteY0" fmla="*/ 810727 h 810727"/>
                <a:gd name="connsiteX1" fmla="*/ 298599 w 1782199"/>
                <a:gd name="connsiteY1" fmla="*/ 0 h 810727"/>
                <a:gd name="connsiteX2" fmla="*/ 1782199 w 1782199"/>
                <a:gd name="connsiteY2" fmla="*/ 0 h 810727"/>
                <a:gd name="connsiteX3" fmla="*/ 1483600 w 1782199"/>
                <a:gd name="connsiteY3" fmla="*/ 810727 h 810727"/>
                <a:gd name="connsiteX4" fmla="*/ 0 w 1782199"/>
                <a:gd name="connsiteY4" fmla="*/ 810727 h 810727"/>
                <a:gd name="connsiteX0" fmla="*/ 0 w 1641194"/>
                <a:gd name="connsiteY0" fmla="*/ 838264 h 838264"/>
                <a:gd name="connsiteX1" fmla="*/ 298599 w 1641194"/>
                <a:gd name="connsiteY1" fmla="*/ 27537 h 838264"/>
                <a:gd name="connsiteX2" fmla="*/ 1641194 w 1641194"/>
                <a:gd name="connsiteY2" fmla="*/ 0 h 838264"/>
                <a:gd name="connsiteX3" fmla="*/ 1483600 w 1641194"/>
                <a:gd name="connsiteY3" fmla="*/ 838264 h 838264"/>
                <a:gd name="connsiteX4" fmla="*/ 0 w 1641194"/>
                <a:gd name="connsiteY4" fmla="*/ 838264 h 838264"/>
                <a:gd name="connsiteX0" fmla="*/ 0 w 1679685"/>
                <a:gd name="connsiteY0" fmla="*/ 810727 h 810727"/>
                <a:gd name="connsiteX1" fmla="*/ 298599 w 1679685"/>
                <a:gd name="connsiteY1" fmla="*/ 0 h 810727"/>
                <a:gd name="connsiteX2" fmla="*/ 1679685 w 1679685"/>
                <a:gd name="connsiteY2" fmla="*/ 266853 h 810727"/>
                <a:gd name="connsiteX3" fmla="*/ 1483600 w 1679685"/>
                <a:gd name="connsiteY3" fmla="*/ 810727 h 810727"/>
                <a:gd name="connsiteX4" fmla="*/ 0 w 1679685"/>
                <a:gd name="connsiteY4" fmla="*/ 810727 h 810727"/>
                <a:gd name="connsiteX0" fmla="*/ 0 w 1538959"/>
                <a:gd name="connsiteY0" fmla="*/ 485684 h 810727"/>
                <a:gd name="connsiteX1" fmla="*/ 157873 w 1538959"/>
                <a:gd name="connsiteY1" fmla="*/ 0 h 810727"/>
                <a:gd name="connsiteX2" fmla="*/ 1538959 w 1538959"/>
                <a:gd name="connsiteY2" fmla="*/ 266853 h 810727"/>
                <a:gd name="connsiteX3" fmla="*/ 1342874 w 1538959"/>
                <a:gd name="connsiteY3" fmla="*/ 810727 h 810727"/>
                <a:gd name="connsiteX4" fmla="*/ 0 w 1538959"/>
                <a:gd name="connsiteY4" fmla="*/ 485684 h 810727"/>
                <a:gd name="connsiteX0" fmla="*/ 0 w 1553216"/>
                <a:gd name="connsiteY0" fmla="*/ 646067 h 810727"/>
                <a:gd name="connsiteX1" fmla="*/ 172130 w 1553216"/>
                <a:gd name="connsiteY1" fmla="*/ 0 h 810727"/>
                <a:gd name="connsiteX2" fmla="*/ 1553216 w 1553216"/>
                <a:gd name="connsiteY2" fmla="*/ 266853 h 810727"/>
                <a:gd name="connsiteX3" fmla="*/ 1357131 w 1553216"/>
                <a:gd name="connsiteY3" fmla="*/ 810727 h 810727"/>
                <a:gd name="connsiteX4" fmla="*/ 0 w 1553216"/>
                <a:gd name="connsiteY4" fmla="*/ 646067 h 810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3216" h="810727">
                  <a:moveTo>
                    <a:pt x="0" y="646067"/>
                  </a:moveTo>
                  <a:lnTo>
                    <a:pt x="172130" y="0"/>
                  </a:lnTo>
                  <a:lnTo>
                    <a:pt x="1553216" y="266853"/>
                  </a:lnTo>
                  <a:lnTo>
                    <a:pt x="1357131" y="810727"/>
                  </a:lnTo>
                  <a:lnTo>
                    <a:pt x="0" y="64606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65000"/>
                    <a:alpha val="45000"/>
                  </a:schemeClr>
                </a:gs>
                <a:gs pos="100000">
                  <a:schemeClr val="bg1">
                    <a:lumMod val="50000"/>
                    <a:shade val="100000"/>
                    <a:satMod val="11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2" name="육각형 21">
              <a:extLst>
                <a:ext uri="{FF2B5EF4-FFF2-40B4-BE49-F238E27FC236}">
                  <a16:creationId xmlns:a16="http://schemas.microsoft.com/office/drawing/2014/main" id="{310633D0-E8B2-4776-9669-060074C3E093}"/>
                </a:ext>
              </a:extLst>
            </p:cNvPr>
            <p:cNvSpPr/>
            <p:nvPr/>
          </p:nvSpPr>
          <p:spPr>
            <a:xfrm>
              <a:off x="3770387" y="1412776"/>
              <a:ext cx="1584176" cy="1365669"/>
            </a:xfrm>
            <a:prstGeom prst="hexagon">
              <a:avLst/>
            </a:prstGeom>
            <a:solidFill>
              <a:srgbClr val="FADA2F"/>
            </a:solidFill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그릴 그린</a:t>
              </a:r>
            </a:p>
          </p:txBody>
        </p:sp>
      </p:grpSp>
      <p:sp>
        <p:nvSpPr>
          <p:cNvPr id="23" name="Rectangle 96">
            <a:extLst>
              <a:ext uri="{FF2B5EF4-FFF2-40B4-BE49-F238E27FC236}">
                <a16:creationId xmlns:a16="http://schemas.microsoft.com/office/drawing/2014/main" id="{A03CFD69-5B9A-4E99-9330-37A51476A7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4755" y="1149974"/>
            <a:ext cx="1770879" cy="67710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14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프로젝트별 조직이라고 가정</a:t>
            </a:r>
            <a:r>
              <a:rPr lang="en-US" altLang="ko-KR" sz="14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40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10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팀 프로젝트를 위해 모인 인원</a:t>
            </a:r>
            <a:endParaRPr lang="en-US" altLang="ko-KR" sz="1000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25" name="그룹 65">
            <a:extLst>
              <a:ext uri="{FF2B5EF4-FFF2-40B4-BE49-F238E27FC236}">
                <a16:creationId xmlns:a16="http://schemas.microsoft.com/office/drawing/2014/main" id="{0B1D010F-F01A-4DDA-B41E-68CA432AD43E}"/>
              </a:ext>
            </a:extLst>
          </p:cNvPr>
          <p:cNvGrpSpPr/>
          <p:nvPr/>
        </p:nvGrpSpPr>
        <p:grpSpPr>
          <a:xfrm>
            <a:off x="1692000" y="2965673"/>
            <a:ext cx="1283665" cy="1085653"/>
            <a:chOff x="404614" y="4871643"/>
            <a:chExt cx="1854666" cy="1568575"/>
          </a:xfrm>
        </p:grpSpPr>
        <p:sp>
          <p:nvSpPr>
            <p:cNvPr id="26" name="자유형 47">
              <a:extLst>
                <a:ext uri="{FF2B5EF4-FFF2-40B4-BE49-F238E27FC236}">
                  <a16:creationId xmlns:a16="http://schemas.microsoft.com/office/drawing/2014/main" id="{0AC8ADB1-92C1-4891-97E9-E43292587CBE}"/>
                </a:ext>
              </a:extLst>
            </p:cNvPr>
            <p:cNvSpPr/>
            <p:nvPr/>
          </p:nvSpPr>
          <p:spPr>
            <a:xfrm rot="20310878" flipH="1">
              <a:off x="706064" y="5629491"/>
              <a:ext cx="1553216" cy="810727"/>
            </a:xfrm>
            <a:custGeom>
              <a:avLst/>
              <a:gdLst>
                <a:gd name="connsiteX0" fmla="*/ 0 w 1782199"/>
                <a:gd name="connsiteY0" fmla="*/ 810727 h 810727"/>
                <a:gd name="connsiteX1" fmla="*/ 298599 w 1782199"/>
                <a:gd name="connsiteY1" fmla="*/ 0 h 810727"/>
                <a:gd name="connsiteX2" fmla="*/ 1782199 w 1782199"/>
                <a:gd name="connsiteY2" fmla="*/ 0 h 810727"/>
                <a:gd name="connsiteX3" fmla="*/ 1483600 w 1782199"/>
                <a:gd name="connsiteY3" fmla="*/ 810727 h 810727"/>
                <a:gd name="connsiteX4" fmla="*/ 0 w 1782199"/>
                <a:gd name="connsiteY4" fmla="*/ 810727 h 810727"/>
                <a:gd name="connsiteX0" fmla="*/ 0 w 1641194"/>
                <a:gd name="connsiteY0" fmla="*/ 838264 h 838264"/>
                <a:gd name="connsiteX1" fmla="*/ 298599 w 1641194"/>
                <a:gd name="connsiteY1" fmla="*/ 27537 h 838264"/>
                <a:gd name="connsiteX2" fmla="*/ 1641194 w 1641194"/>
                <a:gd name="connsiteY2" fmla="*/ 0 h 838264"/>
                <a:gd name="connsiteX3" fmla="*/ 1483600 w 1641194"/>
                <a:gd name="connsiteY3" fmla="*/ 838264 h 838264"/>
                <a:gd name="connsiteX4" fmla="*/ 0 w 1641194"/>
                <a:gd name="connsiteY4" fmla="*/ 838264 h 838264"/>
                <a:gd name="connsiteX0" fmla="*/ 0 w 1679685"/>
                <a:gd name="connsiteY0" fmla="*/ 810727 h 810727"/>
                <a:gd name="connsiteX1" fmla="*/ 298599 w 1679685"/>
                <a:gd name="connsiteY1" fmla="*/ 0 h 810727"/>
                <a:gd name="connsiteX2" fmla="*/ 1679685 w 1679685"/>
                <a:gd name="connsiteY2" fmla="*/ 266853 h 810727"/>
                <a:gd name="connsiteX3" fmla="*/ 1483600 w 1679685"/>
                <a:gd name="connsiteY3" fmla="*/ 810727 h 810727"/>
                <a:gd name="connsiteX4" fmla="*/ 0 w 1679685"/>
                <a:gd name="connsiteY4" fmla="*/ 810727 h 810727"/>
                <a:gd name="connsiteX0" fmla="*/ 0 w 1538959"/>
                <a:gd name="connsiteY0" fmla="*/ 485684 h 810727"/>
                <a:gd name="connsiteX1" fmla="*/ 157873 w 1538959"/>
                <a:gd name="connsiteY1" fmla="*/ 0 h 810727"/>
                <a:gd name="connsiteX2" fmla="*/ 1538959 w 1538959"/>
                <a:gd name="connsiteY2" fmla="*/ 266853 h 810727"/>
                <a:gd name="connsiteX3" fmla="*/ 1342874 w 1538959"/>
                <a:gd name="connsiteY3" fmla="*/ 810727 h 810727"/>
                <a:gd name="connsiteX4" fmla="*/ 0 w 1538959"/>
                <a:gd name="connsiteY4" fmla="*/ 485684 h 810727"/>
                <a:gd name="connsiteX0" fmla="*/ 0 w 1553216"/>
                <a:gd name="connsiteY0" fmla="*/ 646067 h 810727"/>
                <a:gd name="connsiteX1" fmla="*/ 172130 w 1553216"/>
                <a:gd name="connsiteY1" fmla="*/ 0 h 810727"/>
                <a:gd name="connsiteX2" fmla="*/ 1553216 w 1553216"/>
                <a:gd name="connsiteY2" fmla="*/ 266853 h 810727"/>
                <a:gd name="connsiteX3" fmla="*/ 1357131 w 1553216"/>
                <a:gd name="connsiteY3" fmla="*/ 810727 h 810727"/>
                <a:gd name="connsiteX4" fmla="*/ 0 w 1553216"/>
                <a:gd name="connsiteY4" fmla="*/ 646067 h 810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3216" h="810727">
                  <a:moveTo>
                    <a:pt x="0" y="646067"/>
                  </a:moveTo>
                  <a:lnTo>
                    <a:pt x="172130" y="0"/>
                  </a:lnTo>
                  <a:lnTo>
                    <a:pt x="1553216" y="266853"/>
                  </a:lnTo>
                  <a:lnTo>
                    <a:pt x="1357131" y="810727"/>
                  </a:lnTo>
                  <a:lnTo>
                    <a:pt x="0" y="64606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65000"/>
                    <a:alpha val="45000"/>
                  </a:schemeClr>
                </a:gs>
                <a:gs pos="100000">
                  <a:schemeClr val="bg1">
                    <a:lumMod val="50000"/>
                    <a:shade val="100000"/>
                    <a:satMod val="11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7" name="육각형 26">
              <a:extLst>
                <a:ext uri="{FF2B5EF4-FFF2-40B4-BE49-F238E27FC236}">
                  <a16:creationId xmlns:a16="http://schemas.microsoft.com/office/drawing/2014/main" id="{B4BD35C3-FD96-413D-9FB1-07CB226DE4EF}"/>
                </a:ext>
              </a:extLst>
            </p:cNvPr>
            <p:cNvSpPr/>
            <p:nvPr/>
          </p:nvSpPr>
          <p:spPr>
            <a:xfrm>
              <a:off x="404614" y="4871643"/>
              <a:ext cx="1584175" cy="1365669"/>
            </a:xfrm>
            <a:prstGeom prst="hexagon">
              <a:avLst/>
            </a:prstGeom>
            <a:solidFill>
              <a:srgbClr val="168CB3"/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오혜진</a:t>
              </a:r>
            </a:p>
          </p:txBody>
        </p:sp>
      </p:grpSp>
      <p:grpSp>
        <p:nvGrpSpPr>
          <p:cNvPr id="29" name="그룹 66">
            <a:extLst>
              <a:ext uri="{FF2B5EF4-FFF2-40B4-BE49-F238E27FC236}">
                <a16:creationId xmlns:a16="http://schemas.microsoft.com/office/drawing/2014/main" id="{3E2AAC58-3B8E-49A9-9E99-6A48B29C1455}"/>
              </a:ext>
            </a:extLst>
          </p:cNvPr>
          <p:cNvGrpSpPr/>
          <p:nvPr/>
        </p:nvGrpSpPr>
        <p:grpSpPr>
          <a:xfrm>
            <a:off x="3369666" y="2965673"/>
            <a:ext cx="1279184" cy="1085653"/>
            <a:chOff x="2297038" y="4871643"/>
            <a:chExt cx="1848193" cy="1568575"/>
          </a:xfrm>
        </p:grpSpPr>
        <p:sp>
          <p:nvSpPr>
            <p:cNvPr id="30" name="자유형 48">
              <a:extLst>
                <a:ext uri="{FF2B5EF4-FFF2-40B4-BE49-F238E27FC236}">
                  <a16:creationId xmlns:a16="http://schemas.microsoft.com/office/drawing/2014/main" id="{A4A31C86-16F7-443F-B8E9-FAD7A0354C25}"/>
                </a:ext>
              </a:extLst>
            </p:cNvPr>
            <p:cNvSpPr/>
            <p:nvPr/>
          </p:nvSpPr>
          <p:spPr>
            <a:xfrm rot="20310878" flipH="1">
              <a:off x="2592015" y="5629491"/>
              <a:ext cx="1553216" cy="810727"/>
            </a:xfrm>
            <a:custGeom>
              <a:avLst/>
              <a:gdLst>
                <a:gd name="connsiteX0" fmla="*/ 0 w 1782199"/>
                <a:gd name="connsiteY0" fmla="*/ 810727 h 810727"/>
                <a:gd name="connsiteX1" fmla="*/ 298599 w 1782199"/>
                <a:gd name="connsiteY1" fmla="*/ 0 h 810727"/>
                <a:gd name="connsiteX2" fmla="*/ 1782199 w 1782199"/>
                <a:gd name="connsiteY2" fmla="*/ 0 h 810727"/>
                <a:gd name="connsiteX3" fmla="*/ 1483600 w 1782199"/>
                <a:gd name="connsiteY3" fmla="*/ 810727 h 810727"/>
                <a:gd name="connsiteX4" fmla="*/ 0 w 1782199"/>
                <a:gd name="connsiteY4" fmla="*/ 810727 h 810727"/>
                <a:gd name="connsiteX0" fmla="*/ 0 w 1641194"/>
                <a:gd name="connsiteY0" fmla="*/ 838264 h 838264"/>
                <a:gd name="connsiteX1" fmla="*/ 298599 w 1641194"/>
                <a:gd name="connsiteY1" fmla="*/ 27537 h 838264"/>
                <a:gd name="connsiteX2" fmla="*/ 1641194 w 1641194"/>
                <a:gd name="connsiteY2" fmla="*/ 0 h 838264"/>
                <a:gd name="connsiteX3" fmla="*/ 1483600 w 1641194"/>
                <a:gd name="connsiteY3" fmla="*/ 838264 h 838264"/>
                <a:gd name="connsiteX4" fmla="*/ 0 w 1641194"/>
                <a:gd name="connsiteY4" fmla="*/ 838264 h 838264"/>
                <a:gd name="connsiteX0" fmla="*/ 0 w 1679685"/>
                <a:gd name="connsiteY0" fmla="*/ 810727 h 810727"/>
                <a:gd name="connsiteX1" fmla="*/ 298599 w 1679685"/>
                <a:gd name="connsiteY1" fmla="*/ 0 h 810727"/>
                <a:gd name="connsiteX2" fmla="*/ 1679685 w 1679685"/>
                <a:gd name="connsiteY2" fmla="*/ 266853 h 810727"/>
                <a:gd name="connsiteX3" fmla="*/ 1483600 w 1679685"/>
                <a:gd name="connsiteY3" fmla="*/ 810727 h 810727"/>
                <a:gd name="connsiteX4" fmla="*/ 0 w 1679685"/>
                <a:gd name="connsiteY4" fmla="*/ 810727 h 810727"/>
                <a:gd name="connsiteX0" fmla="*/ 0 w 1538959"/>
                <a:gd name="connsiteY0" fmla="*/ 485684 h 810727"/>
                <a:gd name="connsiteX1" fmla="*/ 157873 w 1538959"/>
                <a:gd name="connsiteY1" fmla="*/ 0 h 810727"/>
                <a:gd name="connsiteX2" fmla="*/ 1538959 w 1538959"/>
                <a:gd name="connsiteY2" fmla="*/ 266853 h 810727"/>
                <a:gd name="connsiteX3" fmla="*/ 1342874 w 1538959"/>
                <a:gd name="connsiteY3" fmla="*/ 810727 h 810727"/>
                <a:gd name="connsiteX4" fmla="*/ 0 w 1538959"/>
                <a:gd name="connsiteY4" fmla="*/ 485684 h 810727"/>
                <a:gd name="connsiteX0" fmla="*/ 0 w 1553216"/>
                <a:gd name="connsiteY0" fmla="*/ 646067 h 810727"/>
                <a:gd name="connsiteX1" fmla="*/ 172130 w 1553216"/>
                <a:gd name="connsiteY1" fmla="*/ 0 h 810727"/>
                <a:gd name="connsiteX2" fmla="*/ 1553216 w 1553216"/>
                <a:gd name="connsiteY2" fmla="*/ 266853 h 810727"/>
                <a:gd name="connsiteX3" fmla="*/ 1357131 w 1553216"/>
                <a:gd name="connsiteY3" fmla="*/ 810727 h 810727"/>
                <a:gd name="connsiteX4" fmla="*/ 0 w 1553216"/>
                <a:gd name="connsiteY4" fmla="*/ 646067 h 810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3216" h="810727">
                  <a:moveTo>
                    <a:pt x="0" y="646067"/>
                  </a:moveTo>
                  <a:lnTo>
                    <a:pt x="172130" y="0"/>
                  </a:lnTo>
                  <a:lnTo>
                    <a:pt x="1553216" y="266853"/>
                  </a:lnTo>
                  <a:lnTo>
                    <a:pt x="1357131" y="810727"/>
                  </a:lnTo>
                  <a:lnTo>
                    <a:pt x="0" y="64606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65000"/>
                    <a:alpha val="45000"/>
                  </a:schemeClr>
                </a:gs>
                <a:gs pos="100000">
                  <a:schemeClr val="bg1">
                    <a:lumMod val="50000"/>
                    <a:shade val="100000"/>
                    <a:satMod val="11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1" name="육각형 30">
              <a:extLst>
                <a:ext uri="{FF2B5EF4-FFF2-40B4-BE49-F238E27FC236}">
                  <a16:creationId xmlns:a16="http://schemas.microsoft.com/office/drawing/2014/main" id="{FFA014F3-5A6C-456B-92BE-27721DE69E20}"/>
                </a:ext>
              </a:extLst>
            </p:cNvPr>
            <p:cNvSpPr/>
            <p:nvPr/>
          </p:nvSpPr>
          <p:spPr>
            <a:xfrm>
              <a:off x="2297038" y="4871643"/>
              <a:ext cx="1584176" cy="1365669"/>
            </a:xfrm>
            <a:prstGeom prst="hexagon">
              <a:avLst/>
            </a:prstGeom>
            <a:solidFill>
              <a:srgbClr val="168CB3"/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err="1"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천세륜</a:t>
              </a:r>
              <a:endPara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</p:grpSp>
      <p:grpSp>
        <p:nvGrpSpPr>
          <p:cNvPr id="33" name="그룹 66">
            <a:extLst>
              <a:ext uri="{FF2B5EF4-FFF2-40B4-BE49-F238E27FC236}">
                <a16:creationId xmlns:a16="http://schemas.microsoft.com/office/drawing/2014/main" id="{F6B303E8-0956-4643-B5C0-11F7014ACFB4}"/>
              </a:ext>
            </a:extLst>
          </p:cNvPr>
          <p:cNvGrpSpPr/>
          <p:nvPr/>
        </p:nvGrpSpPr>
        <p:grpSpPr>
          <a:xfrm>
            <a:off x="5019616" y="2965673"/>
            <a:ext cx="1279184" cy="1085653"/>
            <a:chOff x="2297038" y="4871643"/>
            <a:chExt cx="1848193" cy="1568575"/>
          </a:xfrm>
        </p:grpSpPr>
        <p:sp>
          <p:nvSpPr>
            <p:cNvPr id="34" name="자유형 48">
              <a:extLst>
                <a:ext uri="{FF2B5EF4-FFF2-40B4-BE49-F238E27FC236}">
                  <a16:creationId xmlns:a16="http://schemas.microsoft.com/office/drawing/2014/main" id="{A662961B-BB84-4E2E-99B1-1F28610E0A5D}"/>
                </a:ext>
              </a:extLst>
            </p:cNvPr>
            <p:cNvSpPr/>
            <p:nvPr/>
          </p:nvSpPr>
          <p:spPr>
            <a:xfrm rot="20310878" flipH="1">
              <a:off x="2592015" y="5629491"/>
              <a:ext cx="1553216" cy="810727"/>
            </a:xfrm>
            <a:custGeom>
              <a:avLst/>
              <a:gdLst>
                <a:gd name="connsiteX0" fmla="*/ 0 w 1782199"/>
                <a:gd name="connsiteY0" fmla="*/ 810727 h 810727"/>
                <a:gd name="connsiteX1" fmla="*/ 298599 w 1782199"/>
                <a:gd name="connsiteY1" fmla="*/ 0 h 810727"/>
                <a:gd name="connsiteX2" fmla="*/ 1782199 w 1782199"/>
                <a:gd name="connsiteY2" fmla="*/ 0 h 810727"/>
                <a:gd name="connsiteX3" fmla="*/ 1483600 w 1782199"/>
                <a:gd name="connsiteY3" fmla="*/ 810727 h 810727"/>
                <a:gd name="connsiteX4" fmla="*/ 0 w 1782199"/>
                <a:gd name="connsiteY4" fmla="*/ 810727 h 810727"/>
                <a:gd name="connsiteX0" fmla="*/ 0 w 1641194"/>
                <a:gd name="connsiteY0" fmla="*/ 838264 h 838264"/>
                <a:gd name="connsiteX1" fmla="*/ 298599 w 1641194"/>
                <a:gd name="connsiteY1" fmla="*/ 27537 h 838264"/>
                <a:gd name="connsiteX2" fmla="*/ 1641194 w 1641194"/>
                <a:gd name="connsiteY2" fmla="*/ 0 h 838264"/>
                <a:gd name="connsiteX3" fmla="*/ 1483600 w 1641194"/>
                <a:gd name="connsiteY3" fmla="*/ 838264 h 838264"/>
                <a:gd name="connsiteX4" fmla="*/ 0 w 1641194"/>
                <a:gd name="connsiteY4" fmla="*/ 838264 h 838264"/>
                <a:gd name="connsiteX0" fmla="*/ 0 w 1679685"/>
                <a:gd name="connsiteY0" fmla="*/ 810727 h 810727"/>
                <a:gd name="connsiteX1" fmla="*/ 298599 w 1679685"/>
                <a:gd name="connsiteY1" fmla="*/ 0 h 810727"/>
                <a:gd name="connsiteX2" fmla="*/ 1679685 w 1679685"/>
                <a:gd name="connsiteY2" fmla="*/ 266853 h 810727"/>
                <a:gd name="connsiteX3" fmla="*/ 1483600 w 1679685"/>
                <a:gd name="connsiteY3" fmla="*/ 810727 h 810727"/>
                <a:gd name="connsiteX4" fmla="*/ 0 w 1679685"/>
                <a:gd name="connsiteY4" fmla="*/ 810727 h 810727"/>
                <a:gd name="connsiteX0" fmla="*/ 0 w 1538959"/>
                <a:gd name="connsiteY0" fmla="*/ 485684 h 810727"/>
                <a:gd name="connsiteX1" fmla="*/ 157873 w 1538959"/>
                <a:gd name="connsiteY1" fmla="*/ 0 h 810727"/>
                <a:gd name="connsiteX2" fmla="*/ 1538959 w 1538959"/>
                <a:gd name="connsiteY2" fmla="*/ 266853 h 810727"/>
                <a:gd name="connsiteX3" fmla="*/ 1342874 w 1538959"/>
                <a:gd name="connsiteY3" fmla="*/ 810727 h 810727"/>
                <a:gd name="connsiteX4" fmla="*/ 0 w 1538959"/>
                <a:gd name="connsiteY4" fmla="*/ 485684 h 810727"/>
                <a:gd name="connsiteX0" fmla="*/ 0 w 1553216"/>
                <a:gd name="connsiteY0" fmla="*/ 646067 h 810727"/>
                <a:gd name="connsiteX1" fmla="*/ 172130 w 1553216"/>
                <a:gd name="connsiteY1" fmla="*/ 0 h 810727"/>
                <a:gd name="connsiteX2" fmla="*/ 1553216 w 1553216"/>
                <a:gd name="connsiteY2" fmla="*/ 266853 h 810727"/>
                <a:gd name="connsiteX3" fmla="*/ 1357131 w 1553216"/>
                <a:gd name="connsiteY3" fmla="*/ 810727 h 810727"/>
                <a:gd name="connsiteX4" fmla="*/ 0 w 1553216"/>
                <a:gd name="connsiteY4" fmla="*/ 646067 h 810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3216" h="810727">
                  <a:moveTo>
                    <a:pt x="0" y="646067"/>
                  </a:moveTo>
                  <a:lnTo>
                    <a:pt x="172130" y="0"/>
                  </a:lnTo>
                  <a:lnTo>
                    <a:pt x="1553216" y="266853"/>
                  </a:lnTo>
                  <a:lnTo>
                    <a:pt x="1357131" y="810727"/>
                  </a:lnTo>
                  <a:lnTo>
                    <a:pt x="0" y="64606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65000"/>
                    <a:alpha val="45000"/>
                  </a:schemeClr>
                </a:gs>
                <a:gs pos="100000">
                  <a:schemeClr val="bg1">
                    <a:lumMod val="50000"/>
                    <a:shade val="100000"/>
                    <a:satMod val="11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5" name="육각형 34">
              <a:extLst>
                <a:ext uri="{FF2B5EF4-FFF2-40B4-BE49-F238E27FC236}">
                  <a16:creationId xmlns:a16="http://schemas.microsoft.com/office/drawing/2014/main" id="{24431680-3EE0-496E-A4F5-54BEE037035D}"/>
                </a:ext>
              </a:extLst>
            </p:cNvPr>
            <p:cNvSpPr/>
            <p:nvPr/>
          </p:nvSpPr>
          <p:spPr>
            <a:xfrm>
              <a:off x="2297038" y="4871643"/>
              <a:ext cx="1584176" cy="1365669"/>
            </a:xfrm>
            <a:prstGeom prst="hexagon">
              <a:avLst/>
            </a:prstGeom>
            <a:solidFill>
              <a:srgbClr val="168CB3"/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오규진</a:t>
              </a:r>
            </a:p>
          </p:txBody>
        </p:sp>
      </p:grpSp>
      <p:sp>
        <p:nvSpPr>
          <p:cNvPr id="37" name="Rectangle 96">
            <a:extLst>
              <a:ext uri="{FF2B5EF4-FFF2-40B4-BE49-F238E27FC236}">
                <a16:creationId xmlns:a16="http://schemas.microsoft.com/office/drawing/2014/main" id="{AFF7D8EB-951D-4189-B788-802B3BBF1F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2001" y="3974791"/>
            <a:ext cx="1086804" cy="4308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1200" b="1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백엔드</a:t>
            </a:r>
            <a:r>
              <a:rPr lang="en-US" altLang="ko-KR" sz="14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40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8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서버 측 개발 담당</a:t>
            </a:r>
            <a:endParaRPr lang="en-US" altLang="ko-KR" sz="800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8" name="Rectangle 96">
            <a:extLst>
              <a:ext uri="{FF2B5EF4-FFF2-40B4-BE49-F238E27FC236}">
                <a16:creationId xmlns:a16="http://schemas.microsoft.com/office/drawing/2014/main" id="{471F3AFF-CE0A-43A8-826E-B650651746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1338" y="3974791"/>
            <a:ext cx="1115852" cy="4001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1200" b="1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프론트엔드</a:t>
            </a:r>
            <a:r>
              <a:rPr lang="en-US" altLang="ko-KR" sz="12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20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8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인터페이스 개발 담당</a:t>
            </a:r>
            <a:endParaRPr lang="en-US" altLang="ko-KR" sz="800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9" name="Rectangle 96">
            <a:extLst>
              <a:ext uri="{FF2B5EF4-FFF2-40B4-BE49-F238E27FC236}">
                <a16:creationId xmlns:a16="http://schemas.microsoft.com/office/drawing/2014/main" id="{17B76DDA-1486-4629-969F-CD93F178D0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6942" y="3974791"/>
            <a:ext cx="1248162" cy="4308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12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빅데이터</a:t>
            </a:r>
            <a:r>
              <a:rPr lang="en-US" altLang="ko-KR" sz="14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40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8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 분석</a:t>
            </a:r>
            <a:r>
              <a:rPr lang="en-US" altLang="ko-KR" sz="8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8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시각화</a:t>
            </a:r>
            <a:endParaRPr lang="en-US" altLang="ko-KR" sz="800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8" name="Google Shape;176;p13">
            <a:extLst>
              <a:ext uri="{FF2B5EF4-FFF2-40B4-BE49-F238E27FC236}">
                <a16:creationId xmlns:a16="http://schemas.microsoft.com/office/drawing/2014/main" id="{840C74A1-9127-40EC-8FCF-BD64D009794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9D0DE87-2286-43FD-861D-678DCDE3DC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000" y="1131750"/>
            <a:ext cx="6786000" cy="366175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65DA66-9166-485A-83C7-BC1597DA6180}"/>
              </a:ext>
            </a:extLst>
          </p:cNvPr>
          <p:cNvSpPr txBox="1"/>
          <p:nvPr/>
        </p:nvSpPr>
        <p:spPr>
          <a:xfrm>
            <a:off x="2422856" y="4688339"/>
            <a:ext cx="19415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커뮤니티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고객 후기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7" name="Google Shape;176;p13">
            <a:extLst>
              <a:ext uri="{FF2B5EF4-FFF2-40B4-BE49-F238E27FC236}">
                <a16:creationId xmlns:a16="http://schemas.microsoft.com/office/drawing/2014/main" id="{C239164B-73E9-4D1C-A42A-C29E4CE214B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4066975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F648FD3-97B4-4D27-8834-87424B6D3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4978" y="1228662"/>
            <a:ext cx="6734043" cy="24372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510ED6-121C-4B8F-A920-4046B2D5E1B6}"/>
              </a:ext>
            </a:extLst>
          </p:cNvPr>
          <p:cNvSpPr txBox="1"/>
          <p:nvPr/>
        </p:nvSpPr>
        <p:spPr>
          <a:xfrm>
            <a:off x="3218291" y="4011750"/>
            <a:ext cx="2486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마이페이지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개인 정보 관리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7927BFF-3B72-4330-A78E-B2314F3629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268" y="1360206"/>
            <a:ext cx="7311461" cy="2423088"/>
          </a:xfrm>
          <a:prstGeom prst="rect">
            <a:avLst/>
          </a:prstGeom>
        </p:spPr>
      </p:pic>
      <p:sp>
        <p:nvSpPr>
          <p:cNvPr id="11" name="Google Shape;176;p13">
            <a:extLst>
              <a:ext uri="{FF2B5EF4-FFF2-40B4-BE49-F238E27FC236}">
                <a16:creationId xmlns:a16="http://schemas.microsoft.com/office/drawing/2014/main" id="{6594F8BA-DECC-4259-A074-F3F353F8187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4060299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4803" y="191508"/>
            <a:ext cx="5760300" cy="680700"/>
          </a:xfrm>
        </p:spPr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60C1674-FFBD-4933-835E-9DBD8B516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000" y="1174352"/>
            <a:ext cx="6883103" cy="32158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1EA67E3-AA19-421D-9741-78F8E4F10D36}"/>
              </a:ext>
            </a:extLst>
          </p:cNvPr>
          <p:cNvSpPr txBox="1"/>
          <p:nvPr/>
        </p:nvSpPr>
        <p:spPr>
          <a:xfrm>
            <a:off x="3257036" y="4428719"/>
            <a:ext cx="21066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마이페이지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관심 기업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E35605B-CD33-4C3B-ADDE-641B73C53B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983" y="1223903"/>
            <a:ext cx="7535801" cy="3116773"/>
          </a:xfrm>
          <a:prstGeom prst="rect">
            <a:avLst/>
          </a:prstGeom>
        </p:spPr>
      </p:pic>
      <p:sp>
        <p:nvSpPr>
          <p:cNvPr id="7" name="Google Shape;176;p13">
            <a:extLst>
              <a:ext uri="{FF2B5EF4-FFF2-40B4-BE49-F238E27FC236}">
                <a16:creationId xmlns:a16="http://schemas.microsoft.com/office/drawing/2014/main" id="{08BA2E88-F673-4495-9F3E-204228C9646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4272156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4B2109E-09B9-4BE5-AB64-591A12239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7768" y="1131750"/>
            <a:ext cx="6548463" cy="35190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2B5B81C-6D75-42DC-ABED-4765C2826A1A}"/>
              </a:ext>
            </a:extLst>
          </p:cNvPr>
          <p:cNvSpPr txBox="1"/>
          <p:nvPr/>
        </p:nvSpPr>
        <p:spPr>
          <a:xfrm>
            <a:off x="1297768" y="4800585"/>
            <a:ext cx="2486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마이페이지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최근 검색 기업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6C70CAA4-EDA5-490A-8CB2-5E5BC89FEDB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8366093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CB4CAE0-B8C7-41FB-B1D3-D247A1D45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000" y="953878"/>
            <a:ext cx="5652000" cy="197496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FF08708-4F0A-4605-999F-09DFA7EAA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8344" y="2914288"/>
            <a:ext cx="5652000" cy="20818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FF681-FC9F-462B-86F1-6B2EB7CC9051}"/>
              </a:ext>
            </a:extLst>
          </p:cNvPr>
          <p:cNvSpPr txBox="1"/>
          <p:nvPr/>
        </p:nvSpPr>
        <p:spPr>
          <a:xfrm>
            <a:off x="533746" y="2802198"/>
            <a:ext cx="2156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마이페이지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내가 쓴 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29FB1C-2B2F-490B-A66D-53C61292F6DD}"/>
              </a:ext>
            </a:extLst>
          </p:cNvPr>
          <p:cNvSpPr txBox="1"/>
          <p:nvPr/>
        </p:nvSpPr>
        <p:spPr>
          <a:xfrm>
            <a:off x="6760082" y="2453471"/>
            <a:ext cx="20842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▼ 내가 쓴 글 상세 페이지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1" name="Google Shape;176;p13">
            <a:extLst>
              <a:ext uri="{FF2B5EF4-FFF2-40B4-BE49-F238E27FC236}">
                <a16:creationId xmlns:a16="http://schemas.microsoft.com/office/drawing/2014/main" id="{8965F549-4D2B-4836-857F-10E2AB2AAE5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5611345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D54C09D-6019-4365-8AA3-E625CE2962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8044" y="196801"/>
            <a:ext cx="2573956" cy="489497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F3B7886-4017-4E06-A130-66CF094D397B}"/>
              </a:ext>
            </a:extLst>
          </p:cNvPr>
          <p:cNvSpPr txBox="1"/>
          <p:nvPr/>
        </p:nvSpPr>
        <p:spPr>
          <a:xfrm>
            <a:off x="3771486" y="2490401"/>
            <a:ext cx="11095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회원 가입 ▶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D0876653-1E2C-428A-9AFF-9E580D88EDA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409155158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332E8F7-D8E6-4100-AD01-C7D15C7787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048" y="1131750"/>
            <a:ext cx="6740911" cy="33566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0118198-FC2B-4849-9CC2-9DB5DC983E27}"/>
              </a:ext>
            </a:extLst>
          </p:cNvPr>
          <p:cNvSpPr txBox="1"/>
          <p:nvPr/>
        </p:nvSpPr>
        <p:spPr>
          <a:xfrm>
            <a:off x="4124601" y="4688339"/>
            <a:ext cx="8947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로그인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287BBC37-CD92-4C59-AF1E-25A51F636BC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56973185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A6AAD6D-656B-4F41-B98C-4B27BE1F8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00" y="1131750"/>
            <a:ext cx="3491729" cy="323999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8AE638A-D21E-4B22-AC2E-F7C888C8A9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8985" y="1872596"/>
            <a:ext cx="3491729" cy="13983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CE6460-C83E-45A6-8477-7588AC76251B}"/>
              </a:ext>
            </a:extLst>
          </p:cNvPr>
          <p:cNvSpPr txBox="1"/>
          <p:nvPr/>
        </p:nvSpPr>
        <p:spPr>
          <a:xfrm>
            <a:off x="2080511" y="4521526"/>
            <a:ext cx="12747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아이디 찾기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844E07-7333-43C1-89BE-5C848E223747}"/>
              </a:ext>
            </a:extLst>
          </p:cNvPr>
          <p:cNvSpPr txBox="1"/>
          <p:nvPr/>
        </p:nvSpPr>
        <p:spPr>
          <a:xfrm>
            <a:off x="5797540" y="3345419"/>
            <a:ext cx="16546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아이디 찾기 결과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9" name="Google Shape;176;p13">
            <a:extLst>
              <a:ext uri="{FF2B5EF4-FFF2-40B4-BE49-F238E27FC236}">
                <a16:creationId xmlns:a16="http://schemas.microsoft.com/office/drawing/2014/main" id="{491DA783-326C-4BB9-BE5B-10CBCDCBCCE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8150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2412437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838F1B5-FF34-4801-BD25-6B76884F20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4204" y="1491750"/>
            <a:ext cx="3394071" cy="175360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32CF631-52A7-4DF8-8E49-F80FCB23CD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863" y="1131750"/>
            <a:ext cx="3544407" cy="33433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918A306-6C52-4485-AFB5-93C8B673EEE1}"/>
              </a:ext>
            </a:extLst>
          </p:cNvPr>
          <p:cNvSpPr txBox="1"/>
          <p:nvPr/>
        </p:nvSpPr>
        <p:spPr>
          <a:xfrm>
            <a:off x="1955157" y="4593446"/>
            <a:ext cx="1439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비밀번호 찾기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B82595-9C95-45A4-B665-5F7A3C301F80}"/>
              </a:ext>
            </a:extLst>
          </p:cNvPr>
          <p:cNvSpPr txBox="1"/>
          <p:nvPr/>
        </p:nvSpPr>
        <p:spPr>
          <a:xfrm>
            <a:off x="5758777" y="3291750"/>
            <a:ext cx="16049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비밀번호 재설정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6AC6576C-E2D9-4CFB-8FDD-57167049AC3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14340702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1BD72-7F4D-4BD4-A56A-6CD9915EA0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백엔드</a:t>
            </a:r>
            <a:endParaRPr lang="ko-KR" altLang="en-US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2B437DE-B871-47F8-9956-0A55B36093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오혜진 </a:t>
            </a:r>
            <a:r>
              <a:rPr lang="en-US" altLang="ko-KR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– 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기능별 프로세스 구성</a:t>
            </a:r>
            <a:r>
              <a:rPr lang="en-US" altLang="ko-KR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 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및 구현</a:t>
            </a:r>
          </a:p>
        </p:txBody>
      </p:sp>
    </p:spTree>
    <p:extLst>
      <p:ext uri="{BB962C8B-B14F-4D97-AF65-F5344CB8AC3E}">
        <p14:creationId xmlns:p14="http://schemas.microsoft.com/office/powerpoint/2010/main" val="959897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</a:t>
            </a:r>
            <a:endParaRPr sz="7200" b="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/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프로젝트 설명</a:t>
            </a:r>
            <a:endParaRPr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  <p:sp>
        <p:nvSpPr>
          <p:cNvPr id="190" name="Google Shape;190;p15"/>
          <p:cNvSpPr txBox="1">
            <a:spLocks noGrp="1"/>
          </p:cNvSpPr>
          <p:nvPr>
            <p:ph type="subTitle" idx="1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CorpCollector</a:t>
            </a: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란</a:t>
            </a:r>
            <a:r>
              <a:rPr lang="en-US" altLang="ko-KR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프로젝트 기획 배경</a:t>
            </a:r>
            <a:endParaRPr lang="en-US" altLang="ko-KR" sz="1600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프로젝트 기대 효과</a:t>
            </a:r>
            <a:endParaRPr lang="en-US" altLang="ko-KR" sz="1600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사용한 </a:t>
            </a:r>
            <a:r>
              <a:rPr lang="en-US" altLang="ko-KR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HW, SW </a:t>
            </a: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목록</a:t>
            </a:r>
            <a:endParaRPr sz="1600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862068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웹 구조</a:t>
            </a:r>
          </a:p>
        </p:txBody>
      </p:sp>
      <p:pic>
        <p:nvPicPr>
          <p:cNvPr id="4" name="내용 개체 틀 12">
            <a:extLst>
              <a:ext uri="{FF2B5EF4-FFF2-40B4-BE49-F238E27FC236}">
                <a16:creationId xmlns:a16="http://schemas.microsoft.com/office/drawing/2014/main" id="{B250E472-2D6F-4821-9F49-C515E1EB4F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352" y="1281894"/>
            <a:ext cx="7373296" cy="227305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56AAC67-C9DC-4788-9A0D-0D07E99F1D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5399" y="3409084"/>
            <a:ext cx="1693202" cy="119935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29B5372-43D8-4D5E-A5CD-AFBB6FCF42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513" y="628814"/>
            <a:ext cx="1446266" cy="1306159"/>
          </a:xfrm>
          <a:prstGeom prst="rect">
            <a:avLst/>
          </a:prstGeom>
        </p:spPr>
      </p:pic>
      <p:sp>
        <p:nvSpPr>
          <p:cNvPr id="7" name="Google Shape;176;p13">
            <a:extLst>
              <a:ext uri="{FF2B5EF4-FFF2-40B4-BE49-F238E27FC236}">
                <a16:creationId xmlns:a16="http://schemas.microsoft.com/office/drawing/2014/main" id="{741FD35C-FCA1-449E-ACDE-DDC2672BD14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24181792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28B72B8-2379-4251-B153-B0C9A08D1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디자인 패턴</a:t>
            </a:r>
          </a:p>
        </p:txBody>
      </p:sp>
      <p:pic>
        <p:nvPicPr>
          <p:cNvPr id="4" name="내용 개체 틀 4">
            <a:extLst>
              <a:ext uri="{FF2B5EF4-FFF2-40B4-BE49-F238E27FC236}">
                <a16:creationId xmlns:a16="http://schemas.microsoft.com/office/drawing/2014/main" id="{FA4EAA1A-DB2F-4510-B7A3-959809E224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00" y="1491750"/>
            <a:ext cx="7944784" cy="2676661"/>
          </a:xfrm>
          <a:prstGeom prst="rect">
            <a:avLst/>
          </a:prstGeom>
        </p:spPr>
      </p:pic>
      <p:sp>
        <p:nvSpPr>
          <p:cNvPr id="5" name="Google Shape;176;p13">
            <a:extLst>
              <a:ext uri="{FF2B5EF4-FFF2-40B4-BE49-F238E27FC236}">
                <a16:creationId xmlns:a16="http://schemas.microsoft.com/office/drawing/2014/main" id="{F5EEC75F-7738-4565-A11F-F725CC32A62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66146301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9B5351D4-5558-4128-B04A-53D61990A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회원 관리 클래스 다이어그램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AEDE429-44E4-45B5-BF72-C55CB2FD6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1750"/>
            <a:ext cx="9144000" cy="3631963"/>
          </a:xfrm>
          <a:prstGeom prst="rect">
            <a:avLst/>
          </a:prstGeom>
        </p:spPr>
      </p:pic>
      <p:sp>
        <p:nvSpPr>
          <p:cNvPr id="5" name="Google Shape;176;p13">
            <a:extLst>
              <a:ext uri="{FF2B5EF4-FFF2-40B4-BE49-F238E27FC236}">
                <a16:creationId xmlns:a16="http://schemas.microsoft.com/office/drawing/2014/main" id="{001399B7-E7F6-490D-9071-D51C55A0389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59584129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A0248831-10EB-48B0-BBB6-36AEF783C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이메일 인증 클래스 다이어그램</a:t>
            </a:r>
          </a:p>
        </p:txBody>
      </p:sp>
      <p:pic>
        <p:nvPicPr>
          <p:cNvPr id="6" name="그림 5" descr="텍스트, 지도, 영수증, 스크린샷이(가) 표시된 사진&#10;&#10;자동 생성된 설명">
            <a:extLst>
              <a:ext uri="{FF2B5EF4-FFF2-40B4-BE49-F238E27FC236}">
                <a16:creationId xmlns:a16="http://schemas.microsoft.com/office/drawing/2014/main" id="{9BE1D3BD-2AF7-4C04-9525-B99BB81DA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608" y="1002662"/>
            <a:ext cx="8556784" cy="3815863"/>
          </a:xfrm>
          <a:prstGeom prst="rect">
            <a:avLst/>
          </a:prstGeom>
        </p:spPr>
      </p:pic>
      <p:sp>
        <p:nvSpPr>
          <p:cNvPr id="5" name="Google Shape;176;p13">
            <a:extLst>
              <a:ext uri="{FF2B5EF4-FFF2-40B4-BE49-F238E27FC236}">
                <a16:creationId xmlns:a16="http://schemas.microsoft.com/office/drawing/2014/main" id="{23D5028E-D490-4F13-8788-82450994E7B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5504127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6192FFDE-23CC-450C-BD9B-80546D07E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이메일 인증 코드</a:t>
            </a:r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20E2919A-FDA3-4D20-8CAB-35FC2A57D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000" y="942093"/>
            <a:ext cx="7208667" cy="3789657"/>
          </a:xfrm>
          <a:prstGeom prst="rect">
            <a:avLst/>
          </a:prstGeom>
        </p:spPr>
      </p:pic>
      <p:sp>
        <p:nvSpPr>
          <p:cNvPr id="5" name="Google Shape;176;p13">
            <a:extLst>
              <a:ext uri="{FF2B5EF4-FFF2-40B4-BE49-F238E27FC236}">
                <a16:creationId xmlns:a16="http://schemas.microsoft.com/office/drawing/2014/main" id="{7AD5CE16-ADB7-456F-AAF5-E0F4216C6D7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25586583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AFC4612C-5C7B-4F15-B77E-3B6ECF9EF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이메일 인증 코드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8051DBD2-553D-4961-9C6F-DB2F589EF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2000" y="817318"/>
            <a:ext cx="6120000" cy="4052172"/>
          </a:xfrm>
          <a:prstGeom prst="rect">
            <a:avLst/>
          </a:prstGeom>
        </p:spPr>
      </p:pic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0348A015-48A8-4B10-878D-7401DAF9932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95367078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330E7CF-D4FF-4FEE-AD5D-A6CEE00AD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기업 찾기 클래스 다이어그램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6E2A389-1188-409B-AB01-2941B56B4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8084"/>
            <a:ext cx="9144000" cy="3962400"/>
          </a:xfrm>
          <a:prstGeom prst="rect">
            <a:avLst/>
          </a:prstGeom>
        </p:spPr>
      </p:pic>
      <p:sp>
        <p:nvSpPr>
          <p:cNvPr id="5" name="Google Shape;176;p13">
            <a:extLst>
              <a:ext uri="{FF2B5EF4-FFF2-40B4-BE49-F238E27FC236}">
                <a16:creationId xmlns:a16="http://schemas.microsoft.com/office/drawing/2014/main" id="{2B81F4C9-3CCB-4763-B2F7-519EFC1FDC7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36522152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4A2A38F4-7989-47A4-A26F-B68C63756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기업 찾기 코드 일부</a:t>
            </a: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B89CFDCD-61BE-4306-AD52-DBCFD5648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000" y="771750"/>
            <a:ext cx="6736400" cy="2665966"/>
          </a:xfrm>
          <a:prstGeom prst="rect">
            <a:avLst/>
          </a:prstGeom>
        </p:spPr>
      </p:pic>
      <p:sp>
        <p:nvSpPr>
          <p:cNvPr id="13" name="화살표: 위로 굽음 12">
            <a:extLst>
              <a:ext uri="{FF2B5EF4-FFF2-40B4-BE49-F238E27FC236}">
                <a16:creationId xmlns:a16="http://schemas.microsoft.com/office/drawing/2014/main" id="{FF904C25-2BBE-44C2-9AE9-E61C91E2709A}"/>
              </a:ext>
            </a:extLst>
          </p:cNvPr>
          <p:cNvSpPr/>
          <p:nvPr/>
        </p:nvSpPr>
        <p:spPr>
          <a:xfrm>
            <a:off x="4224448" y="3344042"/>
            <a:ext cx="1440000" cy="720000"/>
          </a:xfrm>
          <a:prstGeom prst="bentUpArrow">
            <a:avLst/>
          </a:prstGeom>
          <a:solidFill>
            <a:srgbClr val="81D1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EC2FD96-7525-48E0-8A6B-8FA9323D6AFD}"/>
              </a:ext>
            </a:extLst>
          </p:cNvPr>
          <p:cNvSpPr/>
          <p:nvPr/>
        </p:nvSpPr>
        <p:spPr>
          <a:xfrm>
            <a:off x="3428501" y="1603695"/>
            <a:ext cx="2556000" cy="208800"/>
          </a:xfrm>
          <a:prstGeom prst="rect">
            <a:avLst/>
          </a:prstGeom>
          <a:solidFill>
            <a:srgbClr val="4BB5D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87F2662B-53B5-4318-BECA-18E53288E4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722" y="2920110"/>
            <a:ext cx="3021257" cy="1997347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CDAB4602-8840-46F9-8F69-970E58E9E833}"/>
              </a:ext>
            </a:extLst>
          </p:cNvPr>
          <p:cNvSpPr/>
          <p:nvPr/>
        </p:nvSpPr>
        <p:spPr>
          <a:xfrm>
            <a:off x="1139127" y="3900361"/>
            <a:ext cx="2808000" cy="252000"/>
          </a:xfrm>
          <a:prstGeom prst="rect">
            <a:avLst/>
          </a:prstGeom>
          <a:solidFill>
            <a:srgbClr val="4BB5D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Google Shape;176;p13">
            <a:extLst>
              <a:ext uri="{FF2B5EF4-FFF2-40B4-BE49-F238E27FC236}">
                <a16:creationId xmlns:a16="http://schemas.microsoft.com/office/drawing/2014/main" id="{E4834FCA-9C11-492A-84C1-59759109E86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59993262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53155B54-38C0-4FED-879B-B6A7AA30E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상세 기업 보기 코드 일부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33B018A-F4FD-4CCA-8BBF-975719E4A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7778"/>
            <a:ext cx="9144000" cy="3087944"/>
          </a:xfrm>
          <a:prstGeom prst="rect">
            <a:avLst/>
          </a:prstGeom>
        </p:spPr>
      </p:pic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2E16A2D4-5F25-46F8-BFE4-59487ADC074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60307901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7E4F8C9-E942-457F-84DE-DC2425B47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커뮤니티 클래스 다이어그램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937F38E-6363-4F19-9E22-6A8FCAFE6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1750"/>
            <a:ext cx="9144000" cy="3677478"/>
          </a:xfrm>
          <a:prstGeom prst="rect">
            <a:avLst/>
          </a:prstGeom>
        </p:spPr>
      </p:pic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8A6D4898-B4F6-4E4D-9E84-49A5DB0AE11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229942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What’s </a:t>
            </a:r>
            <a:r>
              <a:rPr 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CorpCollector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6" name="Google Shape;176;p13"/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sp>
        <p:nvSpPr>
          <p:cNvPr id="36" name="내용 개체 틀 3">
            <a:extLst>
              <a:ext uri="{FF2B5EF4-FFF2-40B4-BE49-F238E27FC236}">
                <a16:creationId xmlns:a16="http://schemas.microsoft.com/office/drawing/2014/main" id="{D1973D51-233E-46B8-929B-BA946881720B}"/>
              </a:ext>
            </a:extLst>
          </p:cNvPr>
          <p:cNvSpPr txBox="1">
            <a:spLocks/>
          </p:cNvSpPr>
          <p:nvPr/>
        </p:nvSpPr>
        <p:spPr>
          <a:xfrm>
            <a:off x="450348" y="1390763"/>
            <a:ext cx="7488832" cy="3670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 typeface="Arial" pitchFamily="34" charset="0"/>
              <a:buNone/>
            </a:pPr>
            <a:r>
              <a:rPr lang="ko-KR" altLang="en-US" sz="2600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소비자 입장에서 보는 </a:t>
            </a:r>
            <a:r>
              <a:rPr lang="ko-KR" altLang="en-US" sz="2600" b="1" dirty="0">
                <a:solidFill>
                  <a:srgbClr val="168CB3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선한 기업</a:t>
            </a:r>
            <a:r>
              <a:rPr lang="ko-KR" altLang="en-US" sz="2600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정보를 제공하는 웹</a:t>
            </a:r>
            <a:endParaRPr lang="en-US" altLang="ko-KR" sz="2600" b="1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>
              <a:buClrTx/>
              <a:buFont typeface="Arial" pitchFamily="34" charset="0"/>
              <a:buNone/>
            </a:pP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457200" indent="-457200">
              <a:buClrTx/>
              <a:buFont typeface="+mj-lt"/>
              <a:buAutoNum type="arabicPeriod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동적 웹 </a:t>
            </a:r>
            <a:r>
              <a:rPr lang="ko-KR" altLang="en-US" sz="1600" dirty="0">
                <a:solidFill>
                  <a:srgbClr val="6D7378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프로젝트로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구성해서 접근성을 높인다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b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</a:b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457200" indent="-457200">
              <a:buClrTx/>
              <a:buFont typeface="+mj-lt"/>
              <a:buAutoNum type="arabicPeriod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기업정보 관련 공공데이터 파일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/API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를 이용하되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,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사용자가 쉽게 정보를 이해하고 파악할 수 있도록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UI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를 구성한다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b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</a:b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457200" indent="-457200">
              <a:buClrTx/>
              <a:buFont typeface="+mj-lt"/>
              <a:buAutoNum type="arabicPeriod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단순 기업 리스트만이 아닌 데이터 분석을 통해 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indent="0">
              <a:buClrTx/>
              <a:buNone/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      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얻을 수 있는 자료의 질을 높인다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</a:p>
          <a:p>
            <a:pPr marL="457200" indent="-457200">
              <a:buClrTx/>
              <a:buFont typeface="+mj-lt"/>
              <a:buAutoNum type="arabicPeriod"/>
            </a:pP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457200" indent="-457200">
              <a:buClrTx/>
              <a:buFont typeface="+mj-lt"/>
              <a:buAutoNum type="arabicPeriod"/>
            </a:pP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E3535039-948C-4B05-9197-2B426A2C82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srgbClr val="4BACC6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000" y="196801"/>
            <a:ext cx="1080120" cy="108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97104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4172248D-A8AB-476A-A43E-974F4008A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커뮤니티 클래스 다이어그램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907A96B-7C9A-4A70-9327-FB6E1B683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1412" y="828084"/>
            <a:ext cx="4320000" cy="42548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A88D5F64-0F52-4CD2-8BF0-51FF2F8A8008}"/>
              </a:ext>
            </a:extLst>
          </p:cNvPr>
          <p:cNvSpPr/>
          <p:nvPr/>
        </p:nvSpPr>
        <p:spPr>
          <a:xfrm>
            <a:off x="2589120" y="4258767"/>
            <a:ext cx="716659" cy="45719"/>
          </a:xfrm>
          <a:prstGeom prst="rect">
            <a:avLst/>
          </a:prstGeom>
          <a:solidFill>
            <a:srgbClr val="4BB5D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B4E7E1D3-7932-4CD7-A8E7-4A6C175C3E3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14375693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050D287-19EC-40BF-8E62-A8346460C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정보 나눔 클래스 다이어그램</a:t>
            </a: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7ED0B4AB-F046-4049-B856-E6E2C789F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8516"/>
            <a:ext cx="9144000" cy="2626468"/>
          </a:xfrm>
          <a:prstGeom prst="rect">
            <a:avLst/>
          </a:prstGeom>
        </p:spPr>
      </p:pic>
      <p:sp>
        <p:nvSpPr>
          <p:cNvPr id="5" name="Google Shape;176;p13">
            <a:extLst>
              <a:ext uri="{FF2B5EF4-FFF2-40B4-BE49-F238E27FC236}">
                <a16:creationId xmlns:a16="http://schemas.microsoft.com/office/drawing/2014/main" id="{4696C876-5B22-4473-A3A4-6CD5319367A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404136118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38C4C858-7D15-41F0-BF40-6E7F3CCCD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마이페이지 클래스 다이어그램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80FB09E-4A85-4175-9705-4CFD7C3FC0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268" y="827897"/>
            <a:ext cx="5345463" cy="4315603"/>
          </a:xfrm>
          <a:prstGeom prst="rect">
            <a:avLst/>
          </a:prstGeom>
        </p:spPr>
      </p:pic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7A77D16A-BAB2-4228-B856-5AB55F4B798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58792302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32F71D47-D723-49E9-8165-E07832B15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마이페이지 커맨드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78B204C-B0D4-4573-9E05-18046B0CC2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5155" y="1131750"/>
            <a:ext cx="5693689" cy="2952584"/>
          </a:xfrm>
          <a:prstGeom prst="rect">
            <a:avLst/>
          </a:prstGeom>
        </p:spPr>
      </p:pic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58EB28A2-52C7-484B-B2B1-A87A72564FD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7957920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2A8837E9-8687-4205-B422-2CC941ADE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최근 검색 기업 관련 프로시저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30913667-C9F2-4F55-A814-8EF1AD954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408" y="828084"/>
            <a:ext cx="6972657" cy="4027243"/>
          </a:xfrm>
          <a:prstGeom prst="rect">
            <a:avLst/>
          </a:prstGeom>
        </p:spPr>
      </p:pic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95BAE205-7396-4B66-B02B-958C14D004E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53914524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B301BF6A-19EC-4605-80C4-01C18E0F1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웹 시연</a:t>
            </a:r>
          </a:p>
        </p:txBody>
      </p:sp>
      <p:cxnSp>
        <p:nvCxnSpPr>
          <p:cNvPr id="5" name="연결선: 꺾임 4">
            <a:extLst>
              <a:ext uri="{FF2B5EF4-FFF2-40B4-BE49-F238E27FC236}">
                <a16:creationId xmlns:a16="http://schemas.microsoft.com/office/drawing/2014/main" id="{27CAD6C9-53B3-4156-BBF4-55C71C127F5B}"/>
              </a:ext>
            </a:extLst>
          </p:cNvPr>
          <p:cNvCxnSpPr>
            <a:cxnSpLocks/>
          </p:cNvCxnSpPr>
          <p:nvPr/>
        </p:nvCxnSpPr>
        <p:spPr>
          <a:xfrm>
            <a:off x="5965904" y="1216151"/>
            <a:ext cx="290067" cy="650908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0B5ADCF-DE85-4237-B79F-9665DB6A280D}"/>
              </a:ext>
            </a:extLst>
          </p:cNvPr>
          <p:cNvSpPr txBox="1"/>
          <p:nvPr/>
        </p:nvSpPr>
        <p:spPr>
          <a:xfrm>
            <a:off x="6413976" y="1129846"/>
            <a:ext cx="19672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3796BF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인덱스 페이지 검색바에</a:t>
            </a:r>
            <a:endParaRPr lang="en-US" altLang="ko-KR" b="1" dirty="0">
              <a:solidFill>
                <a:srgbClr val="3796BF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b="1" dirty="0">
                <a:solidFill>
                  <a:srgbClr val="3796BF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검색어 입력 후 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7529ADB-7AE5-4A4D-9EA7-E56E4AFFD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999" y="864889"/>
            <a:ext cx="5350039" cy="1301454"/>
          </a:xfrm>
          <a:prstGeom prst="rect">
            <a:avLst/>
          </a:prstGeom>
        </p:spPr>
      </p:pic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E0171685-02E3-4631-854C-82666E628B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000" y="2044057"/>
            <a:ext cx="7100824" cy="3134561"/>
          </a:xfrm>
          <a:prstGeom prst="rect">
            <a:avLst/>
          </a:prstGeom>
        </p:spPr>
      </p:pic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19889B93-E4E5-42CC-955E-DF47E6A212F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53539073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532B0FF5-117D-4EA1-83D8-B886F2225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웹 시연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E1C76D95-6C27-4BA0-9E04-2D66DF019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08" y="904822"/>
            <a:ext cx="6222708" cy="2746928"/>
          </a:xfrm>
          <a:prstGeom prst="rect">
            <a:avLst/>
          </a:prstGeom>
        </p:spPr>
      </p:pic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44CB4E6B-0C7B-4AB0-88DE-8CBD80ECA8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9402" y="2288487"/>
            <a:ext cx="6096190" cy="2518093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1FEE50C-FAED-43D4-8C6C-7943BEAC6A5E}"/>
              </a:ext>
            </a:extLst>
          </p:cNvPr>
          <p:cNvCxnSpPr>
            <a:cxnSpLocks/>
          </p:cNvCxnSpPr>
          <p:nvPr/>
        </p:nvCxnSpPr>
        <p:spPr>
          <a:xfrm>
            <a:off x="2032950" y="2141900"/>
            <a:ext cx="864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화살표: 위로 굽음 8">
            <a:extLst>
              <a:ext uri="{FF2B5EF4-FFF2-40B4-BE49-F238E27FC236}">
                <a16:creationId xmlns:a16="http://schemas.microsoft.com/office/drawing/2014/main" id="{DA106A8B-85F1-43DB-9B57-0B9254E86E9C}"/>
              </a:ext>
            </a:extLst>
          </p:cNvPr>
          <p:cNvSpPr/>
          <p:nvPr/>
        </p:nvSpPr>
        <p:spPr>
          <a:xfrm rot="5400000">
            <a:off x="2323249" y="2355601"/>
            <a:ext cx="787402" cy="360000"/>
          </a:xfrm>
          <a:prstGeom prst="bent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27F794D-2FB9-4724-8648-3B7CF1ECDC11}"/>
              </a:ext>
            </a:extLst>
          </p:cNvPr>
          <p:cNvSpPr/>
          <p:nvPr/>
        </p:nvSpPr>
        <p:spPr>
          <a:xfrm>
            <a:off x="5158650" y="4422550"/>
            <a:ext cx="1440000" cy="43483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D63629-201C-40EC-893B-A97AE3564AEC}"/>
              </a:ext>
            </a:extLst>
          </p:cNvPr>
          <p:cNvSpPr txBox="1"/>
          <p:nvPr/>
        </p:nvSpPr>
        <p:spPr>
          <a:xfrm>
            <a:off x="3158892" y="4469965"/>
            <a:ext cx="16802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상세 페이지 하단▶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1" name="Google Shape;176;p13">
            <a:extLst>
              <a:ext uri="{FF2B5EF4-FFF2-40B4-BE49-F238E27FC236}">
                <a16:creationId xmlns:a16="http://schemas.microsoft.com/office/drawing/2014/main" id="{81261D8D-2F7E-4ABE-8104-194801B5F96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11986327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웹 시연</a:t>
            </a:r>
          </a:p>
        </p:txBody>
      </p:sp>
      <p:pic>
        <p:nvPicPr>
          <p:cNvPr id="4" name="내용 개체 틀 4">
            <a:extLst>
              <a:ext uri="{FF2B5EF4-FFF2-40B4-BE49-F238E27FC236}">
                <a16:creationId xmlns:a16="http://schemas.microsoft.com/office/drawing/2014/main" id="{31C50C48-0EF0-43A2-8DA7-13CEF536C3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577" y="2258394"/>
            <a:ext cx="1841571" cy="626712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159A0B19-7847-4859-B26F-7AC4520BD2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324" y="659952"/>
            <a:ext cx="6136969" cy="287542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4740126-FBAE-43D5-90B9-930BFCAC63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828" y="3739160"/>
            <a:ext cx="6613959" cy="12043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58C831-D251-4201-9A34-FFD3444E9A7F}"/>
              </a:ext>
            </a:extLst>
          </p:cNvPr>
          <p:cNvSpPr txBox="1"/>
          <p:nvPr/>
        </p:nvSpPr>
        <p:spPr>
          <a:xfrm>
            <a:off x="327209" y="2850467"/>
            <a:ext cx="16802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관심기업 등록 후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514495-3F0D-43A7-B809-08542CFBA29B}"/>
              </a:ext>
            </a:extLst>
          </p:cNvPr>
          <p:cNvCxnSpPr>
            <a:cxnSpLocks/>
          </p:cNvCxnSpPr>
          <p:nvPr/>
        </p:nvCxnSpPr>
        <p:spPr>
          <a:xfrm>
            <a:off x="2498360" y="2186350"/>
            <a:ext cx="1584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화살표: 아래쪽 9">
            <a:extLst>
              <a:ext uri="{FF2B5EF4-FFF2-40B4-BE49-F238E27FC236}">
                <a16:creationId xmlns:a16="http://schemas.microsoft.com/office/drawing/2014/main" id="{094EF507-E125-440B-9126-014C24359F33}"/>
              </a:ext>
            </a:extLst>
          </p:cNvPr>
          <p:cNvSpPr/>
          <p:nvPr/>
        </p:nvSpPr>
        <p:spPr>
          <a:xfrm>
            <a:off x="3132000" y="2186350"/>
            <a:ext cx="360000" cy="1552803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Google Shape;176;p13">
            <a:extLst>
              <a:ext uri="{FF2B5EF4-FFF2-40B4-BE49-F238E27FC236}">
                <a16:creationId xmlns:a16="http://schemas.microsoft.com/office/drawing/2014/main" id="{DAB3281B-2C6A-4C87-B8A9-93C08BF1D7B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47676709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1BD72-7F4D-4BD4-A56A-6CD9915EA0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빅데이터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2B437DE-B871-47F8-9956-0A55B36093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3449654"/>
            <a:ext cx="6046200" cy="784800"/>
          </a:xfrm>
        </p:spPr>
        <p:txBody>
          <a:bodyPr/>
          <a:lstStyle/>
          <a:p>
            <a:r>
              <a:rPr lang="ko-KR" altLang="en-US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오규진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 </a:t>
            </a:r>
            <a:r>
              <a:rPr lang="en-US" altLang="ko-KR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– 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데이터 분석 및 시각화</a:t>
            </a:r>
            <a:r>
              <a:rPr lang="en-US" altLang="ko-KR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, 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기사 </a:t>
            </a:r>
            <a:r>
              <a:rPr lang="ko-KR" altLang="en-US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크롤링</a:t>
            </a:r>
            <a:endParaRPr lang="ko-KR" altLang="en-US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336738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데이터 프로세스 구조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0BFBC03-D825-4B38-8580-407E6A3BD56D}"/>
              </a:ext>
            </a:extLst>
          </p:cNvPr>
          <p:cNvSpPr/>
          <p:nvPr/>
        </p:nvSpPr>
        <p:spPr>
          <a:xfrm>
            <a:off x="3551866" y="1679415"/>
            <a:ext cx="1680268" cy="106467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Python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(</a:t>
            </a:r>
            <a:r>
              <a:rPr kumimoji="0" lang="en-US" altLang="ko-KR" sz="1400" b="0" i="0" u="none" strike="noStrike" kern="0" cap="none" spc="0" normalizeH="0" baseline="0" noProof="0" dirty="0" err="1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Colab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</p:txBody>
      </p:sp>
      <p:sp>
        <p:nvSpPr>
          <p:cNvPr id="12" name="원통형 11">
            <a:extLst>
              <a:ext uri="{FF2B5EF4-FFF2-40B4-BE49-F238E27FC236}">
                <a16:creationId xmlns:a16="http://schemas.microsoft.com/office/drawing/2014/main" id="{C763EBD9-B389-449F-913D-BDE63D6EAA9B}"/>
              </a:ext>
            </a:extLst>
          </p:cNvPr>
          <p:cNvSpPr/>
          <p:nvPr/>
        </p:nvSpPr>
        <p:spPr>
          <a:xfrm>
            <a:off x="972000" y="1491750"/>
            <a:ext cx="1440000" cy="1440000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기업 데이터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(</a:t>
            </a:r>
            <a:r>
              <a:rPr kumimoji="0" lang="ko-KR" alt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공공데이터포털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sp>
        <p:nvSpPr>
          <p:cNvPr id="13" name="원통형 12">
            <a:extLst>
              <a:ext uri="{FF2B5EF4-FFF2-40B4-BE49-F238E27FC236}">
                <a16:creationId xmlns:a16="http://schemas.microsoft.com/office/drawing/2014/main" id="{92631491-FD0F-4878-8D96-A8E6E62391B3}"/>
              </a:ext>
            </a:extLst>
          </p:cNvPr>
          <p:cNvSpPr/>
          <p:nvPr/>
        </p:nvSpPr>
        <p:spPr>
          <a:xfrm>
            <a:off x="6372000" y="1491750"/>
            <a:ext cx="1440000" cy="1440000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그릴그린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.Corp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(Maria DB)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A90DC89-AE69-4D20-BFFC-FF1F962FF405}"/>
              </a:ext>
            </a:extLst>
          </p:cNvPr>
          <p:cNvCxnSpPr/>
          <p:nvPr/>
        </p:nvCxnSpPr>
        <p:spPr>
          <a:xfrm>
            <a:off x="2412000" y="2024085"/>
            <a:ext cx="1139866" cy="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66120392-5B21-48B2-91BD-6129026EA4DC}"/>
              </a:ext>
            </a:extLst>
          </p:cNvPr>
          <p:cNvCxnSpPr/>
          <p:nvPr/>
        </p:nvCxnSpPr>
        <p:spPr>
          <a:xfrm>
            <a:off x="5223780" y="2208825"/>
            <a:ext cx="1139866" cy="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4E23B4C-89C6-4D58-A97A-21C8BCEA607D}"/>
              </a:ext>
            </a:extLst>
          </p:cNvPr>
          <p:cNvSpPr txBox="1"/>
          <p:nvPr/>
        </p:nvSpPr>
        <p:spPr>
          <a:xfrm>
            <a:off x="5223780" y="2334019"/>
            <a:ext cx="119936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데이터 적재</a:t>
            </a:r>
            <a:endParaRPr kumimoji="0" lang="en-US" altLang="ko-KR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휴먼엑스포"/>
              <a:ea typeface="휴먼엑스포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(</a:t>
            </a:r>
            <a:r>
              <a:rPr kumimoji="0" lang="en-US" altLang="ko-KR" sz="11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pymysql</a:t>
            </a: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 </a:t>
            </a: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활용</a:t>
            </a: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)</a:t>
            </a:r>
            <a:endParaRPr kumimoji="0" lang="ko-KR" alt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휴먼엑스포"/>
              <a:ea typeface="휴먼엑스포"/>
              <a:cs typeface="Arial"/>
              <a:sym typeface="Arial"/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C705ED5-FF3A-4B13-BF71-14E14D4E14E9}"/>
              </a:ext>
            </a:extLst>
          </p:cNvPr>
          <p:cNvCxnSpPr>
            <a:cxnSpLocks/>
          </p:cNvCxnSpPr>
          <p:nvPr/>
        </p:nvCxnSpPr>
        <p:spPr>
          <a:xfrm flipH="1">
            <a:off x="2412000" y="2334019"/>
            <a:ext cx="1139866" cy="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914472F-B027-4BE4-81C6-22226BF95DFD}"/>
              </a:ext>
            </a:extLst>
          </p:cNvPr>
          <p:cNvSpPr txBox="1"/>
          <p:nvPr/>
        </p:nvSpPr>
        <p:spPr>
          <a:xfrm>
            <a:off x="2572315" y="2384085"/>
            <a:ext cx="77136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API </a:t>
            </a: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요청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105423-B22E-42EA-A9A0-F97F0EAD11C0}"/>
              </a:ext>
            </a:extLst>
          </p:cNvPr>
          <p:cNvSpPr txBox="1"/>
          <p:nvPr/>
        </p:nvSpPr>
        <p:spPr>
          <a:xfrm>
            <a:off x="2510983" y="1491750"/>
            <a:ext cx="100219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CSV, </a:t>
            </a:r>
            <a:r>
              <a:rPr kumimoji="0" lang="en-US" altLang="ko-KR" sz="11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xls</a:t>
            </a:r>
            <a:endParaRPr kumimoji="0" lang="en-US" altLang="ko-KR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휴먼엑스포"/>
              <a:ea typeface="휴먼엑스포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형식 데이터 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3B63B0DD-3A8B-4C4E-9B7F-CB061040B8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656" y="2441467"/>
            <a:ext cx="512906" cy="463218"/>
          </a:xfrm>
          <a:prstGeom prst="rect">
            <a:avLst/>
          </a:prstGeom>
        </p:spPr>
      </p:pic>
      <p:sp>
        <p:nvSpPr>
          <p:cNvPr id="24" name="원통형 23">
            <a:extLst>
              <a:ext uri="{FF2B5EF4-FFF2-40B4-BE49-F238E27FC236}">
                <a16:creationId xmlns:a16="http://schemas.microsoft.com/office/drawing/2014/main" id="{1A02B018-1699-4F99-9C04-EA9820D8D520}"/>
              </a:ext>
            </a:extLst>
          </p:cNvPr>
          <p:cNvSpPr/>
          <p:nvPr/>
        </p:nvSpPr>
        <p:spPr>
          <a:xfrm>
            <a:off x="3672000" y="3601266"/>
            <a:ext cx="1440000" cy="1064670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네이버 뉴스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(</a:t>
            </a: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기업 기사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)</a:t>
            </a: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51C4C9D5-953F-4329-8773-8EFB83FD910B}"/>
              </a:ext>
            </a:extLst>
          </p:cNvPr>
          <p:cNvCxnSpPr/>
          <p:nvPr/>
        </p:nvCxnSpPr>
        <p:spPr>
          <a:xfrm flipV="1">
            <a:off x="4396740" y="2728845"/>
            <a:ext cx="0" cy="857181"/>
          </a:xfrm>
          <a:prstGeom prst="straightConnector1">
            <a:avLst/>
          </a:prstGeom>
          <a:ln w="1524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A5A2C664-C687-4DD5-A0C8-EB34935AEA23}"/>
              </a:ext>
            </a:extLst>
          </p:cNvPr>
          <p:cNvSpPr txBox="1"/>
          <p:nvPr/>
        </p:nvSpPr>
        <p:spPr>
          <a:xfrm>
            <a:off x="4392000" y="3058051"/>
            <a:ext cx="100219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각 기업 기사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Crawling</a:t>
            </a:r>
          </a:p>
        </p:txBody>
      </p:sp>
      <p:sp>
        <p:nvSpPr>
          <p:cNvPr id="18" name="Google Shape;176;p13">
            <a:extLst>
              <a:ext uri="{FF2B5EF4-FFF2-40B4-BE49-F238E27FC236}">
                <a16:creationId xmlns:a16="http://schemas.microsoft.com/office/drawing/2014/main" id="{AC64046F-53D2-4A84-A9BA-F57923CCFD5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535464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41">
            <a:extLst>
              <a:ext uri="{FF2B5EF4-FFF2-40B4-BE49-F238E27FC236}">
                <a16:creationId xmlns:a16="http://schemas.microsoft.com/office/drawing/2014/main" id="{8EAA4AEE-E099-44B5-AAE6-FC91CBF09B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9" t="5035" r="1917"/>
          <a:stretch/>
        </p:blipFill>
        <p:spPr>
          <a:xfrm>
            <a:off x="395296" y="1131750"/>
            <a:ext cx="7416824" cy="2715890"/>
          </a:xfrm>
          <a:prstGeom prst="rect">
            <a:avLst/>
          </a:prstGeom>
        </p:spPr>
      </p:pic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기획 배경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6" name="Google Shape;176;p13"/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sp>
        <p:nvSpPr>
          <p:cNvPr id="41" name="내용 개체 틀 3">
            <a:extLst>
              <a:ext uri="{FF2B5EF4-FFF2-40B4-BE49-F238E27FC236}">
                <a16:creationId xmlns:a16="http://schemas.microsoft.com/office/drawing/2014/main" id="{55F7454B-53D4-4602-B717-E90745EA2289}"/>
              </a:ext>
            </a:extLst>
          </p:cNvPr>
          <p:cNvSpPr txBox="1">
            <a:spLocks/>
          </p:cNvSpPr>
          <p:nvPr/>
        </p:nvSpPr>
        <p:spPr>
          <a:xfrm>
            <a:off x="742000" y="3291750"/>
            <a:ext cx="6350000" cy="2466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>
              <a:buFont typeface="Roboto Condensed"/>
              <a:buNone/>
            </a:pP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indent="0">
              <a:buFont typeface="Roboto Condensed"/>
              <a:buNone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논란이 있는 기업 제품 대신 다른 기업의 대체재를 소비한 결과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indent="0">
              <a:buFont typeface="Roboto Condensed"/>
              <a:buNone/>
            </a:pP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  <a:hlinkClick r:id="rId4"/>
              </a:rPr>
              <a:t>https://www.jobplanet.co.kr/contents/news-994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indent="0">
              <a:buFont typeface="Roboto Condensed"/>
              <a:buNone/>
            </a:pP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buFont typeface="+mj-lt"/>
              <a:buAutoNum type="arabicPeriod"/>
            </a:pP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55752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DB </a:t>
            </a:r>
            <a:r>
              <a:rPr lang="ko-KR" altLang="en-US" dirty="0">
                <a:latin typeface="+mj-ea"/>
                <a:ea typeface="+mj-ea"/>
              </a:rPr>
              <a:t>구성</a:t>
            </a:r>
            <a:r>
              <a:rPr lang="en-US" altLang="ko-KR" dirty="0">
                <a:latin typeface="+mj-ea"/>
                <a:ea typeface="+mj-ea"/>
              </a:rPr>
              <a:t>1</a:t>
            </a:r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25" name="그림 24" descr="텍스트, 실내, 스크린샷이(가) 표시된 사진&#10;&#10;자동 생성된 설명">
            <a:extLst>
              <a:ext uri="{FF2B5EF4-FFF2-40B4-BE49-F238E27FC236}">
                <a16:creationId xmlns:a16="http://schemas.microsoft.com/office/drawing/2014/main" id="{4D560731-43BB-4917-B8B8-2F1C6BABA3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7" r="52931" b="3627"/>
          <a:stretch/>
        </p:blipFill>
        <p:spPr>
          <a:xfrm>
            <a:off x="2385619" y="878837"/>
            <a:ext cx="4264248" cy="426466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0B315B1-1A7D-4265-83A3-B39615732A8A}"/>
              </a:ext>
            </a:extLst>
          </p:cNvPr>
          <p:cNvSpPr txBox="1"/>
          <p:nvPr/>
        </p:nvSpPr>
        <p:spPr>
          <a:xfrm>
            <a:off x="2408659" y="4866501"/>
            <a:ext cx="27526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itchFamily="34" charset="0"/>
                <a:sym typeface="Arial"/>
              </a:rPr>
              <a:t>▲ </a:t>
            </a:r>
            <a:r>
              <a:rPr kumimoji="0" lang="en-US" altLang="ko-KR" sz="1200" b="1" i="1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itchFamily="34" charset="0"/>
                <a:sym typeface="Arial"/>
              </a:rPr>
              <a:t>DB </a:t>
            </a:r>
            <a:r>
              <a:rPr kumimoji="0" lang="ko-KR" alt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itchFamily="34" charset="0"/>
                <a:sym typeface="Arial"/>
              </a:rPr>
              <a:t>설계서</a:t>
            </a:r>
            <a:r>
              <a:rPr kumimoji="0" lang="en-US" altLang="ko-KR" sz="1200" b="1" i="1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itchFamily="34" charset="0"/>
                <a:sym typeface="Arial"/>
              </a:rPr>
              <a:t>(</a:t>
            </a:r>
            <a:r>
              <a:rPr kumimoji="0" lang="en-US" altLang="ko-KR" sz="1200" b="1" i="1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Arial"/>
                <a:ea typeface="나눔고딕 ExtraBold" panose="020D0904000000000000" pitchFamily="50" charset="-127"/>
                <a:cs typeface="Arial" pitchFamily="34" charset="0"/>
                <a:sym typeface="Arial"/>
              </a:rPr>
              <a:t>Member, Community</a:t>
            </a:r>
            <a:r>
              <a:rPr kumimoji="0" lang="en-US" altLang="ko-KR" sz="1200" b="1" i="1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itchFamily="34" charset="0"/>
                <a:sym typeface="Arial"/>
              </a:rPr>
              <a:t>)</a:t>
            </a:r>
            <a:endParaRPr kumimoji="0" lang="ko-KR" altLang="ko-KR" sz="12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나눔고딕 ExtraBold" panose="020D0904000000000000" pitchFamily="50" charset="-127"/>
              <a:ea typeface="나눔고딕 ExtraBold" panose="020D0904000000000000" pitchFamily="50" charset="-127"/>
              <a:cs typeface="Arial" pitchFamily="34" charset="0"/>
              <a:sym typeface="Arial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760E2CA6-3796-4482-941A-40C10AD01B1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14681307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DB </a:t>
            </a:r>
            <a:r>
              <a:rPr lang="ko-KR" altLang="en-US" dirty="0">
                <a:latin typeface="+mj-ea"/>
                <a:ea typeface="+mj-ea"/>
              </a:rPr>
              <a:t>구성</a:t>
            </a:r>
            <a:r>
              <a:rPr lang="en-US" altLang="ko-KR" dirty="0">
                <a:latin typeface="+mj-ea"/>
                <a:ea typeface="+mj-ea"/>
              </a:rPr>
              <a:t>2</a:t>
            </a:r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18" name="그림 17" descr="텍스트, 실내, 스크린샷이(가) 표시된 사진&#10;&#10;자동 생성된 설명">
            <a:extLst>
              <a:ext uri="{FF2B5EF4-FFF2-40B4-BE49-F238E27FC236}">
                <a16:creationId xmlns:a16="http://schemas.microsoft.com/office/drawing/2014/main" id="{A4080CA1-B573-4023-9787-DFFB65D029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07" t="1280" b="26491"/>
          <a:stretch/>
        </p:blipFill>
        <p:spPr>
          <a:xfrm>
            <a:off x="2191766" y="978534"/>
            <a:ext cx="4760468" cy="3312368"/>
          </a:xfrm>
          <a:prstGeom prst="rect">
            <a:avLst/>
          </a:prstGeom>
        </p:spPr>
      </p:pic>
      <p:pic>
        <p:nvPicPr>
          <p:cNvPr id="23" name="그림 22" descr="텍스트, 실내, 스크린샷이(가) 표시된 사진&#10;&#10;자동 생성된 설명">
            <a:extLst>
              <a:ext uri="{FF2B5EF4-FFF2-40B4-BE49-F238E27FC236}">
                <a16:creationId xmlns:a16="http://schemas.microsoft.com/office/drawing/2014/main" id="{C62D3AB8-A42B-4BCD-B652-8D727F6DCB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31" t="61994" r="53362"/>
          <a:stretch/>
        </p:blipFill>
        <p:spPr>
          <a:xfrm>
            <a:off x="4609041" y="2918776"/>
            <a:ext cx="1368152" cy="18744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E5C922-6961-401D-8A2D-60A96BBB7E84}"/>
              </a:ext>
            </a:extLst>
          </p:cNvPr>
          <p:cNvSpPr txBox="1"/>
          <p:nvPr/>
        </p:nvSpPr>
        <p:spPr>
          <a:xfrm>
            <a:off x="2772000" y="4793258"/>
            <a:ext cx="31630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Arial"/>
                <a:ea typeface="나눔고딕 ExtraBold" panose="020D0904000000000000" pitchFamily="50" charset="-127"/>
                <a:cs typeface="Arial" pitchFamily="34" charset="0"/>
                <a:sym typeface="Arial"/>
              </a:rPr>
              <a:t>▲ </a:t>
            </a:r>
            <a:r>
              <a:rPr kumimoji="0" lang="en-US" altLang="ko-KR" sz="1200" b="1" i="1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Arial"/>
                <a:ea typeface="나눔고딕 ExtraBold" panose="020D0904000000000000" pitchFamily="50" charset="-127"/>
                <a:cs typeface="Arial" pitchFamily="34" charset="0"/>
                <a:sym typeface="Arial"/>
              </a:rPr>
              <a:t>DB </a:t>
            </a:r>
            <a:r>
              <a:rPr kumimoji="0" lang="ko-KR" alt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Arial"/>
                <a:ea typeface="나눔고딕 ExtraBold" panose="020D0904000000000000" pitchFamily="50" charset="-127"/>
                <a:cs typeface="Arial" pitchFamily="34" charset="0"/>
                <a:sym typeface="Arial"/>
              </a:rPr>
              <a:t>설계서</a:t>
            </a:r>
            <a:r>
              <a:rPr kumimoji="0" lang="en-US" altLang="ko-KR" sz="1200" b="1" i="1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Arial"/>
                <a:ea typeface="나눔고딕 ExtraBold" panose="020D0904000000000000" pitchFamily="50" charset="-127"/>
                <a:cs typeface="Arial" pitchFamily="34" charset="0"/>
                <a:sym typeface="Arial"/>
              </a:rPr>
              <a:t>(Corp, </a:t>
            </a:r>
            <a:r>
              <a:rPr kumimoji="0" lang="en-US" altLang="ko-KR" sz="1200" b="1" i="1" u="none" strike="noStrike" kern="0" cap="none" spc="0" normalizeH="0" baseline="0" noProof="0" dirty="0" err="1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Arial"/>
                <a:ea typeface="나눔고딕 ExtraBold" panose="020D0904000000000000" pitchFamily="50" charset="-127"/>
                <a:cs typeface="Arial" pitchFamily="34" charset="0"/>
                <a:sym typeface="Arial"/>
              </a:rPr>
              <a:t>Sharing_information</a:t>
            </a:r>
            <a:r>
              <a:rPr kumimoji="0" lang="en-US" altLang="ko-KR" sz="1200" b="1" i="1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Arial"/>
                <a:ea typeface="나눔고딕 ExtraBold" panose="020D0904000000000000" pitchFamily="50" charset="-127"/>
                <a:cs typeface="Arial" pitchFamily="34" charset="0"/>
                <a:sym typeface="Arial"/>
              </a:rPr>
              <a:t>)</a:t>
            </a:r>
            <a:endParaRPr kumimoji="0" lang="ko-KR" altLang="ko-KR" sz="1200" b="1" i="1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Arial"/>
              <a:ea typeface="나눔고딕 ExtraBold" panose="020D0904000000000000" pitchFamily="50" charset="-127"/>
              <a:cs typeface="Arial" pitchFamily="34" charset="0"/>
              <a:sym typeface="Arial"/>
            </a:endParaRPr>
          </a:p>
        </p:txBody>
      </p:sp>
      <p:sp>
        <p:nvSpPr>
          <p:cNvPr id="7" name="Google Shape;176;p13">
            <a:extLst>
              <a:ext uri="{FF2B5EF4-FFF2-40B4-BE49-F238E27FC236}">
                <a16:creationId xmlns:a16="http://schemas.microsoft.com/office/drawing/2014/main" id="{DCA8DC3B-0C3F-44B2-B1E5-D1D6E9EB321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96467754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데이터 </a:t>
            </a:r>
            <a:r>
              <a:rPr lang="ko-KR" altLang="en-US" dirty="0" err="1">
                <a:latin typeface="+mj-ea"/>
                <a:ea typeface="+mj-ea"/>
              </a:rPr>
              <a:t>전처리</a:t>
            </a:r>
            <a:r>
              <a:rPr lang="ko-KR" altLang="en-US" dirty="0">
                <a:latin typeface="+mj-ea"/>
                <a:ea typeface="+mj-ea"/>
              </a:rPr>
              <a:t> 과정 코드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1FAD88B-1BBB-4522-9BE6-0A96FE3534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11" t="13184" b="33334"/>
          <a:stretch/>
        </p:blipFill>
        <p:spPr>
          <a:xfrm>
            <a:off x="611999" y="2638048"/>
            <a:ext cx="4588113" cy="209370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F2B95AA-0056-40AD-B199-7E617FEC93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6" t="13185" b="45630"/>
          <a:stretch/>
        </p:blipFill>
        <p:spPr>
          <a:xfrm>
            <a:off x="612000" y="1001093"/>
            <a:ext cx="4588113" cy="1612325"/>
          </a:xfrm>
          <a:prstGeom prst="rect">
            <a:avLst/>
          </a:prstGeom>
        </p:spPr>
      </p:pic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59BBF97F-263A-4EEE-849F-5D2BD7920E07}"/>
              </a:ext>
            </a:extLst>
          </p:cNvPr>
          <p:cNvSpPr txBox="1">
            <a:spLocks/>
          </p:cNvSpPr>
          <p:nvPr/>
        </p:nvSpPr>
        <p:spPr>
          <a:xfrm>
            <a:off x="5154744" y="1807366"/>
            <a:ext cx="3815050" cy="4364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11430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Roboto Condensed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Raw Data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(csv, </a:t>
            </a:r>
            <a:r>
              <a:rPr kumimoji="0" lang="en-US" altLang="ko-KR" sz="2000" b="1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xls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형식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) </a:t>
            </a: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전처리</a:t>
            </a: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 : 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필요없는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columns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제거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지역 텍스트 데이터 </a:t>
            </a:r>
            <a:r>
              <a:rPr kumimoji="0" lang="ko-KR" alt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전처리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기업 기사 데이터 </a:t>
            </a:r>
            <a:r>
              <a:rPr kumimoji="0" lang="ko-KR" alt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전처리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선정 기업 중복 제거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</p:txBody>
      </p:sp>
      <p:sp>
        <p:nvSpPr>
          <p:cNvPr id="7" name="Google Shape;176;p13">
            <a:extLst>
              <a:ext uri="{FF2B5EF4-FFF2-40B4-BE49-F238E27FC236}">
                <a16:creationId xmlns:a16="http://schemas.microsoft.com/office/drawing/2014/main" id="{6493130B-AD58-40CB-9560-ABDFB3D7FDA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27278752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데이터 적재하는 과정</a:t>
            </a:r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코드</a:t>
            </a:r>
            <a:r>
              <a:rPr lang="en-US" altLang="ko-KR" dirty="0">
                <a:latin typeface="+mj-ea"/>
                <a:ea typeface="+mj-ea"/>
              </a:rPr>
              <a:t>)</a:t>
            </a:r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85A1EA7-9DDC-451A-85D1-BB5651EC01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10" t="22003" r="1234" b="40445"/>
          <a:stretch/>
        </p:blipFill>
        <p:spPr>
          <a:xfrm>
            <a:off x="1769775" y="1117877"/>
            <a:ext cx="5604450" cy="1884079"/>
          </a:xfrm>
          <a:prstGeom prst="rect">
            <a:avLst/>
          </a:prstGeom>
        </p:spPr>
      </p:pic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C2C2ECD-1F07-4D6E-ABD9-89A6CE2409C3}"/>
              </a:ext>
            </a:extLst>
          </p:cNvPr>
          <p:cNvSpPr/>
          <p:nvPr/>
        </p:nvSpPr>
        <p:spPr>
          <a:xfrm>
            <a:off x="2364619" y="3479414"/>
            <a:ext cx="1680268" cy="106467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Python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(</a:t>
            </a:r>
            <a:r>
              <a:rPr kumimoji="0" lang="en-US" altLang="ko-KR" sz="1400" b="0" i="0" u="none" strike="noStrike" kern="0" cap="none" spc="0" normalizeH="0" baseline="0" noProof="0" dirty="0" err="1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Colab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</p:txBody>
      </p:sp>
      <p:sp>
        <p:nvSpPr>
          <p:cNvPr id="12" name="원통형 11">
            <a:extLst>
              <a:ext uri="{FF2B5EF4-FFF2-40B4-BE49-F238E27FC236}">
                <a16:creationId xmlns:a16="http://schemas.microsoft.com/office/drawing/2014/main" id="{31523AC1-0BAD-4E73-BF76-670869F36C0F}"/>
              </a:ext>
            </a:extLst>
          </p:cNvPr>
          <p:cNvSpPr/>
          <p:nvPr/>
        </p:nvSpPr>
        <p:spPr>
          <a:xfrm>
            <a:off x="5184753" y="3291749"/>
            <a:ext cx="1440000" cy="1440000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그릴그린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.Corp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(Maria DB)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6C610351-7964-4F2A-9C87-4032BF05ACCC}"/>
              </a:ext>
            </a:extLst>
          </p:cNvPr>
          <p:cNvCxnSpPr/>
          <p:nvPr/>
        </p:nvCxnSpPr>
        <p:spPr>
          <a:xfrm>
            <a:off x="4036533" y="4008824"/>
            <a:ext cx="1139866" cy="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E50E64B-9FD8-4DB0-92D2-24DF41DC5947}"/>
              </a:ext>
            </a:extLst>
          </p:cNvPr>
          <p:cNvSpPr txBox="1"/>
          <p:nvPr/>
        </p:nvSpPr>
        <p:spPr>
          <a:xfrm>
            <a:off x="4036533" y="4134018"/>
            <a:ext cx="119936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데이터 적재</a:t>
            </a:r>
            <a:endParaRPr kumimoji="0" lang="en-US" altLang="ko-KR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휴먼엑스포"/>
              <a:ea typeface="휴먼엑스포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(</a:t>
            </a:r>
            <a:r>
              <a:rPr kumimoji="0" lang="en-US" altLang="ko-KR" sz="11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pymysql</a:t>
            </a: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 </a:t>
            </a: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활용</a:t>
            </a: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)</a:t>
            </a:r>
            <a:endParaRPr kumimoji="0" lang="ko-KR" alt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휴먼엑스포"/>
              <a:ea typeface="휴먼엑스포"/>
              <a:cs typeface="Arial"/>
              <a:sym typeface="Arial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19AC578D-A7E9-48BE-97EF-BBA6BD401F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409" y="4241466"/>
            <a:ext cx="512906" cy="463218"/>
          </a:xfrm>
          <a:prstGeom prst="rect">
            <a:avLst/>
          </a:prstGeom>
        </p:spPr>
      </p:pic>
      <p:sp>
        <p:nvSpPr>
          <p:cNvPr id="10" name="Google Shape;176;p13">
            <a:extLst>
              <a:ext uri="{FF2B5EF4-FFF2-40B4-BE49-F238E27FC236}">
                <a16:creationId xmlns:a16="http://schemas.microsoft.com/office/drawing/2014/main" id="{1ABF120C-F13A-4C0D-AF65-C7001C0A3A6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425394871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데이터 시각화 </a:t>
            </a:r>
            <a:r>
              <a:rPr lang="en-US" altLang="ko-KR" dirty="0">
                <a:latin typeface="+mj-ea"/>
                <a:ea typeface="+mj-ea"/>
              </a:rPr>
              <a:t>- </a:t>
            </a:r>
            <a:r>
              <a:rPr lang="ko-KR" altLang="en-US" dirty="0">
                <a:latin typeface="+mj-ea"/>
                <a:ea typeface="+mj-ea"/>
              </a:rPr>
              <a:t>프로세스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4A1E458-4674-488D-9F7C-FC7FBD123C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144" r="64204" b="31388"/>
          <a:stretch/>
        </p:blipFill>
        <p:spPr>
          <a:xfrm>
            <a:off x="2109598" y="982890"/>
            <a:ext cx="2727641" cy="2308860"/>
          </a:xfrm>
          <a:prstGeom prst="rect">
            <a:avLst/>
          </a:prstGeom>
        </p:spPr>
      </p:pic>
      <p:sp>
        <p:nvSpPr>
          <p:cNvPr id="9" name="원통형 8">
            <a:extLst>
              <a:ext uri="{FF2B5EF4-FFF2-40B4-BE49-F238E27FC236}">
                <a16:creationId xmlns:a16="http://schemas.microsoft.com/office/drawing/2014/main" id="{18C7A7C1-62C8-4625-AF80-91797BA56AF7}"/>
              </a:ext>
            </a:extLst>
          </p:cNvPr>
          <p:cNvSpPr/>
          <p:nvPr/>
        </p:nvSpPr>
        <p:spPr>
          <a:xfrm>
            <a:off x="6012000" y="1702890"/>
            <a:ext cx="1440000" cy="1440000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그릴그린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.Corp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(Maria DB)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FD0DBDA-F2C2-4451-AB28-DD67B441F2AA}"/>
              </a:ext>
            </a:extLst>
          </p:cNvPr>
          <p:cNvCxnSpPr>
            <a:cxnSpLocks/>
          </p:cNvCxnSpPr>
          <p:nvPr/>
        </p:nvCxnSpPr>
        <p:spPr>
          <a:xfrm flipH="1" flipV="1">
            <a:off x="4894080" y="2549060"/>
            <a:ext cx="1077960" cy="532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C389CA5-0926-4201-B1CA-BB73A80AB687}"/>
              </a:ext>
            </a:extLst>
          </p:cNvPr>
          <p:cNvSpPr txBox="1"/>
          <p:nvPr/>
        </p:nvSpPr>
        <p:spPr>
          <a:xfrm>
            <a:off x="5170080" y="2632620"/>
            <a:ext cx="6783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DB </a:t>
            </a:r>
            <a:r>
              <a:rPr kumimoji="0" lang="ko-KR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연결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B74BCA1-FFEB-4B6B-B8A3-5A2F70ADA1CD}"/>
              </a:ext>
            </a:extLst>
          </p:cNvPr>
          <p:cNvSpPr txBox="1">
            <a:spLocks/>
          </p:cNvSpPr>
          <p:nvPr/>
        </p:nvSpPr>
        <p:spPr>
          <a:xfrm>
            <a:off x="612000" y="3142890"/>
            <a:ext cx="4225239" cy="4364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11430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Roboto Condensed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Tableau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란</a:t>
            </a: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? : 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Self-Service BI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솔루션이자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, </a:t>
            </a: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데이터 시각화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 툴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편의성과 빠른 시각화 속도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인터랙티브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(interactive)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 대시보드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동적 그래프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(Dynamic graph)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 표현 가능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</p:txBody>
      </p:sp>
      <p:sp>
        <p:nvSpPr>
          <p:cNvPr id="10" name="Google Shape;176;p13">
            <a:extLst>
              <a:ext uri="{FF2B5EF4-FFF2-40B4-BE49-F238E27FC236}">
                <a16:creationId xmlns:a16="http://schemas.microsoft.com/office/drawing/2014/main" id="{EF088B46-3F99-4B48-85D5-4119E629F46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84549948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데이터 시각화 </a:t>
            </a:r>
            <a:r>
              <a:rPr lang="en-US" altLang="ko-KR" dirty="0">
                <a:latin typeface="+mj-ea"/>
                <a:ea typeface="+mj-ea"/>
              </a:rPr>
              <a:t>- </a:t>
            </a:r>
            <a:r>
              <a:rPr lang="ko-KR" altLang="en-US" dirty="0">
                <a:latin typeface="+mj-ea"/>
                <a:ea typeface="+mj-ea"/>
              </a:rPr>
              <a:t>대시보드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FD0DBDA-F2C2-4451-AB28-DD67B441F2AA}"/>
              </a:ext>
            </a:extLst>
          </p:cNvPr>
          <p:cNvCxnSpPr>
            <a:cxnSpLocks/>
          </p:cNvCxnSpPr>
          <p:nvPr/>
        </p:nvCxnSpPr>
        <p:spPr>
          <a:xfrm flipH="1" flipV="1">
            <a:off x="4476482" y="3057920"/>
            <a:ext cx="1077960" cy="532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C389CA5-0926-4201-B1CA-BB73A80AB687}"/>
              </a:ext>
            </a:extLst>
          </p:cNvPr>
          <p:cNvSpPr txBox="1"/>
          <p:nvPr/>
        </p:nvSpPr>
        <p:spPr>
          <a:xfrm>
            <a:off x="4752482" y="3141480"/>
            <a:ext cx="6783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DB </a:t>
            </a:r>
            <a:r>
              <a:rPr kumimoji="0" lang="ko-KR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연결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1DEFD41-168C-4E34-B4BC-84E550AD7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000" y="828084"/>
            <a:ext cx="5374688" cy="4299750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2C0F9969-9B17-4251-AC32-877779E9C643}"/>
              </a:ext>
            </a:extLst>
          </p:cNvPr>
          <p:cNvSpPr/>
          <p:nvPr/>
        </p:nvSpPr>
        <p:spPr>
          <a:xfrm>
            <a:off x="1616160" y="853440"/>
            <a:ext cx="4571280" cy="2534261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0B5A231B-29E4-4954-9982-6CD1AE4E6833}"/>
              </a:ext>
            </a:extLst>
          </p:cNvPr>
          <p:cNvCxnSpPr>
            <a:cxnSpLocks/>
          </p:cNvCxnSpPr>
          <p:nvPr/>
        </p:nvCxnSpPr>
        <p:spPr>
          <a:xfrm flipH="1">
            <a:off x="1181460" y="2211750"/>
            <a:ext cx="434700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450DCD2-5F93-4898-B9A0-93469BC3B72B}"/>
              </a:ext>
            </a:extLst>
          </p:cNvPr>
          <p:cNvSpPr txBox="1"/>
          <p:nvPr/>
        </p:nvSpPr>
        <p:spPr>
          <a:xfrm>
            <a:off x="125355" y="1888584"/>
            <a:ext cx="10727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업종 분포를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휴먼엑스포"/>
              <a:ea typeface="휴먼엑스포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나타내는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휴먼엑스포"/>
              <a:ea typeface="휴먼엑스포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트리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Graph</a:t>
            </a:r>
            <a:endParaRPr kumimoji="0" lang="ko-KR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휴먼엑스포"/>
              <a:ea typeface="휴먼엑스포"/>
              <a:cs typeface="Arial"/>
              <a:sym typeface="Arial"/>
            </a:endParaRPr>
          </a:p>
        </p:txBody>
      </p:sp>
      <p:sp>
        <p:nvSpPr>
          <p:cNvPr id="10" name="Google Shape;176;p13">
            <a:extLst>
              <a:ext uri="{FF2B5EF4-FFF2-40B4-BE49-F238E27FC236}">
                <a16:creationId xmlns:a16="http://schemas.microsoft.com/office/drawing/2014/main" id="{3EC78F0F-5D70-4B06-A53E-A1CE6CC7AD1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34793292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6450DCD2-5F93-4898-B9A0-93469BC3B72B}"/>
              </a:ext>
            </a:extLst>
          </p:cNvPr>
          <p:cNvSpPr txBox="1"/>
          <p:nvPr/>
        </p:nvSpPr>
        <p:spPr>
          <a:xfrm>
            <a:off x="0" y="3891946"/>
            <a:ext cx="15376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지역별 업종 분포를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휴먼엑스포"/>
              <a:ea typeface="휴먼엑스포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나타내는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휴먼엑스포"/>
              <a:ea typeface="휴먼엑스포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누적 막대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Graph</a:t>
            </a:r>
            <a:endParaRPr kumimoji="0" lang="ko-KR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휴먼엑스포"/>
              <a:ea typeface="휴먼엑스포"/>
              <a:cs typeface="Arial"/>
              <a:sym typeface="Arial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데이터 시각화 </a:t>
            </a:r>
            <a:r>
              <a:rPr lang="en-US" altLang="ko-KR" dirty="0">
                <a:latin typeface="+mj-ea"/>
                <a:ea typeface="+mj-ea"/>
              </a:rPr>
              <a:t>- </a:t>
            </a:r>
            <a:r>
              <a:rPr lang="ko-KR" altLang="en-US" dirty="0">
                <a:latin typeface="+mj-ea"/>
                <a:ea typeface="+mj-ea"/>
              </a:rPr>
              <a:t>대시보드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FD0DBDA-F2C2-4451-AB28-DD67B441F2AA}"/>
              </a:ext>
            </a:extLst>
          </p:cNvPr>
          <p:cNvCxnSpPr>
            <a:cxnSpLocks/>
          </p:cNvCxnSpPr>
          <p:nvPr/>
        </p:nvCxnSpPr>
        <p:spPr>
          <a:xfrm flipH="1" flipV="1">
            <a:off x="4476482" y="3057920"/>
            <a:ext cx="1077960" cy="532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C389CA5-0926-4201-B1CA-BB73A80AB687}"/>
              </a:ext>
            </a:extLst>
          </p:cNvPr>
          <p:cNvSpPr txBox="1"/>
          <p:nvPr/>
        </p:nvSpPr>
        <p:spPr>
          <a:xfrm>
            <a:off x="4752482" y="3141480"/>
            <a:ext cx="6783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DB </a:t>
            </a:r>
            <a:r>
              <a:rPr kumimoji="0" lang="ko-KR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연결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1DEFD41-168C-4E34-B4BC-84E550AD7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000" y="828084"/>
            <a:ext cx="5374688" cy="4299750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2C0F9969-9B17-4251-AC32-877779E9C643}"/>
              </a:ext>
            </a:extLst>
          </p:cNvPr>
          <p:cNvSpPr/>
          <p:nvPr/>
        </p:nvSpPr>
        <p:spPr>
          <a:xfrm>
            <a:off x="1692000" y="3302390"/>
            <a:ext cx="4464960" cy="1825444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0B5A231B-29E4-4954-9982-6CD1AE4E6833}"/>
              </a:ext>
            </a:extLst>
          </p:cNvPr>
          <p:cNvCxnSpPr>
            <a:cxnSpLocks/>
          </p:cNvCxnSpPr>
          <p:nvPr/>
        </p:nvCxnSpPr>
        <p:spPr>
          <a:xfrm flipH="1">
            <a:off x="1257300" y="4215111"/>
            <a:ext cx="434700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oogle Shape;176;p13">
            <a:extLst>
              <a:ext uri="{FF2B5EF4-FFF2-40B4-BE49-F238E27FC236}">
                <a16:creationId xmlns:a16="http://schemas.microsoft.com/office/drawing/2014/main" id="{81575276-D87F-4A25-81BC-96B11D0520E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68187677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51DEFD41-168C-4E34-B4BC-84E550AD7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000" y="828084"/>
            <a:ext cx="5374688" cy="429975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6450DCD2-5F93-4898-B9A0-93469BC3B72B}"/>
              </a:ext>
            </a:extLst>
          </p:cNvPr>
          <p:cNvSpPr txBox="1"/>
          <p:nvPr/>
        </p:nvSpPr>
        <p:spPr>
          <a:xfrm>
            <a:off x="7567884" y="2239870"/>
            <a:ext cx="16177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Char char="-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해당 선정 업체 수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휴먼엑스포"/>
              <a:ea typeface="휴먼엑스포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  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막대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Graph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Char char="-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지역별 분포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휴먼엑스포"/>
              <a:ea typeface="휴먼엑스포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  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데이터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Graph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데이터 시각화 </a:t>
            </a:r>
            <a:r>
              <a:rPr lang="en-US" altLang="ko-KR" dirty="0">
                <a:latin typeface="+mj-ea"/>
                <a:ea typeface="+mj-ea"/>
              </a:rPr>
              <a:t>- </a:t>
            </a:r>
            <a:r>
              <a:rPr lang="ko-KR" altLang="en-US" dirty="0">
                <a:latin typeface="+mj-ea"/>
                <a:ea typeface="+mj-ea"/>
              </a:rPr>
              <a:t>대시보드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FD0DBDA-F2C2-4451-AB28-DD67B441F2AA}"/>
              </a:ext>
            </a:extLst>
          </p:cNvPr>
          <p:cNvCxnSpPr>
            <a:cxnSpLocks/>
          </p:cNvCxnSpPr>
          <p:nvPr/>
        </p:nvCxnSpPr>
        <p:spPr>
          <a:xfrm flipH="1" flipV="1">
            <a:off x="4476482" y="3057920"/>
            <a:ext cx="1077960" cy="532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C389CA5-0926-4201-B1CA-BB73A80AB687}"/>
              </a:ext>
            </a:extLst>
          </p:cNvPr>
          <p:cNvSpPr txBox="1"/>
          <p:nvPr/>
        </p:nvSpPr>
        <p:spPr>
          <a:xfrm>
            <a:off x="4752482" y="3141480"/>
            <a:ext cx="6783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DB </a:t>
            </a:r>
            <a:r>
              <a:rPr kumimoji="0" lang="ko-KR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연결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2C0F9969-9B17-4251-AC32-877779E9C643}"/>
              </a:ext>
            </a:extLst>
          </p:cNvPr>
          <p:cNvSpPr/>
          <p:nvPr/>
        </p:nvSpPr>
        <p:spPr>
          <a:xfrm>
            <a:off x="6095999" y="822960"/>
            <a:ext cx="990601" cy="4343994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0B5A231B-29E4-4954-9982-6CD1AE4E6833}"/>
              </a:ext>
            </a:extLst>
          </p:cNvPr>
          <p:cNvCxnSpPr>
            <a:cxnSpLocks/>
          </p:cNvCxnSpPr>
          <p:nvPr/>
        </p:nvCxnSpPr>
        <p:spPr>
          <a:xfrm flipH="1">
            <a:off x="7092000" y="2449628"/>
            <a:ext cx="434700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연결선: 꺾임 4">
            <a:extLst>
              <a:ext uri="{FF2B5EF4-FFF2-40B4-BE49-F238E27FC236}">
                <a16:creationId xmlns:a16="http://schemas.microsoft.com/office/drawing/2014/main" id="{2650E321-83E4-47CE-9966-6CC11369428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429465" y="3095535"/>
            <a:ext cx="1573350" cy="259080"/>
          </a:xfrm>
          <a:prstGeom prst="bentConnector3">
            <a:avLst>
              <a:gd name="adj1" fmla="val 115"/>
            </a:avLst>
          </a:prstGeom>
          <a:ln w="1524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176;p13">
            <a:extLst>
              <a:ext uri="{FF2B5EF4-FFF2-40B4-BE49-F238E27FC236}">
                <a16:creationId xmlns:a16="http://schemas.microsoft.com/office/drawing/2014/main" id="{7796AEB0-6224-4175-A1CD-E6778729220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5640193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기사 모음</a:t>
            </a:r>
            <a:r>
              <a:rPr lang="en-US" altLang="ko-KR" dirty="0">
                <a:latin typeface="+mj-ea"/>
                <a:ea typeface="+mj-ea"/>
              </a:rPr>
              <a:t>(Crawling) </a:t>
            </a:r>
            <a:r>
              <a:rPr lang="ko-KR" altLang="en-US" dirty="0">
                <a:latin typeface="+mj-ea"/>
                <a:ea typeface="+mj-ea"/>
              </a:rPr>
              <a:t>과정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E54F1FF-18E3-49A1-B618-F615923528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33" t="17926" r="1600" b="33778"/>
          <a:stretch/>
        </p:blipFill>
        <p:spPr>
          <a:xfrm>
            <a:off x="252000" y="1131750"/>
            <a:ext cx="4212000" cy="183081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7AB493D-FAD4-47F8-A700-D02C623AEC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00" t="13481" r="867" b="33630"/>
          <a:stretch/>
        </p:blipFill>
        <p:spPr>
          <a:xfrm>
            <a:off x="251820" y="3061626"/>
            <a:ext cx="4212000" cy="2004912"/>
          </a:xfrm>
          <a:prstGeom prst="rect">
            <a:avLst/>
          </a:prstGeom>
        </p:spPr>
      </p:pic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66302214-329A-434E-BF4A-E831048104B5}"/>
              </a:ext>
            </a:extLst>
          </p:cNvPr>
          <p:cNvSpPr txBox="1">
            <a:spLocks/>
          </p:cNvSpPr>
          <p:nvPr/>
        </p:nvSpPr>
        <p:spPr>
          <a:xfrm>
            <a:off x="4353909" y="879434"/>
            <a:ext cx="4538091" cy="4364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11430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Roboto Condensed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Crawling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과 </a:t>
            </a: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DB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적재를 위한 코드</a:t>
            </a: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: 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Beautifulsoup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, requests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라이브러리 사용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내용 </a:t>
            </a:r>
            <a:r>
              <a:rPr kumimoji="0" lang="ko-KR" alt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전처리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 후 </a:t>
            </a:r>
            <a:r>
              <a:rPr kumimoji="0" lang="en-US" altLang="ko-KR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c_board_id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, title, source, link, subtitle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내용을 받아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CSV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형식으로 저장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Pymysql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을 사용해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DB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에 적재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0E62BF5-B3BA-4108-822B-B03CD961943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244" t="40476" r="27267" b="44592"/>
          <a:stretch/>
        </p:blipFill>
        <p:spPr>
          <a:xfrm>
            <a:off x="4680182" y="3061626"/>
            <a:ext cx="4145280" cy="7680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0C4E738-509D-499D-9D31-984C1A6717D8}"/>
              </a:ext>
            </a:extLst>
          </p:cNvPr>
          <p:cNvSpPr txBox="1"/>
          <p:nvPr/>
        </p:nvSpPr>
        <p:spPr>
          <a:xfrm>
            <a:off x="5781868" y="3927013"/>
            <a:ext cx="15905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▲ 기사 모음 형식</a:t>
            </a:r>
            <a:r>
              <a:rPr kumimoji="0" lang="en-US" altLang="ko-KR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(CSV)</a:t>
            </a:r>
            <a:endParaRPr kumimoji="0" lang="ko-KR" altLang="en-US" sz="1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휴먼엑스포"/>
              <a:ea typeface="휴먼엑스포"/>
              <a:cs typeface="Arial"/>
              <a:sym typeface="Arial"/>
            </a:endParaRPr>
          </a:p>
        </p:txBody>
      </p:sp>
      <p:sp>
        <p:nvSpPr>
          <p:cNvPr id="9" name="Google Shape;176;p13">
            <a:extLst>
              <a:ext uri="{FF2B5EF4-FFF2-40B4-BE49-F238E27FC236}">
                <a16:creationId xmlns:a16="http://schemas.microsoft.com/office/drawing/2014/main" id="{05186E41-5635-45A5-B7B2-2ADB392E38A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83283833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프로젝트 중 아쉬웠던 점</a:t>
            </a:r>
            <a:r>
              <a:rPr lang="en-US" altLang="ko-KR" sz="1600" dirty="0">
                <a:latin typeface="+mj-ea"/>
                <a:ea typeface="+mj-ea"/>
              </a:rPr>
              <a:t>(</a:t>
            </a:r>
            <a:r>
              <a:rPr lang="ko-KR" altLang="en-US" sz="1600" dirty="0">
                <a:latin typeface="+mj-ea"/>
                <a:ea typeface="+mj-ea"/>
              </a:rPr>
              <a:t>빅데이터 파트</a:t>
            </a:r>
            <a:r>
              <a:rPr lang="en-US" altLang="ko-KR" sz="1600" dirty="0">
                <a:latin typeface="+mj-ea"/>
                <a:ea typeface="+mj-ea"/>
              </a:rPr>
              <a:t>)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09218D-2044-4AE9-803F-9EBC2490A66F}"/>
              </a:ext>
            </a:extLst>
          </p:cNvPr>
          <p:cNvSpPr txBox="1"/>
          <p:nvPr/>
        </p:nvSpPr>
        <p:spPr>
          <a:xfrm>
            <a:off x="9219784" y="2931750"/>
            <a:ext cx="13612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데이터가 적다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!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C63791-00B0-41BA-9DA8-321CF850F4EC}"/>
              </a:ext>
            </a:extLst>
          </p:cNvPr>
          <p:cNvSpPr txBox="1"/>
          <p:nvPr/>
        </p:nvSpPr>
        <p:spPr>
          <a:xfrm>
            <a:off x="4572000" y="2231516"/>
            <a:ext cx="33441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데이터의 수 뿐만 아니라 </a:t>
            </a:r>
            <a:endParaRPr kumimoji="0" lang="en-US" altLang="ko-KR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휴먼엑스포"/>
              <a:ea typeface="휴먼엑스포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데이터가 표현하는 정보가 적었다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.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휴먼엑스포"/>
              <a:ea typeface="휴먼엑스포"/>
              <a:cs typeface="Arial"/>
              <a:sym typeface="Arial"/>
            </a:endParaRPr>
          </a:p>
        </p:txBody>
      </p:sp>
      <p:pic>
        <p:nvPicPr>
          <p:cNvPr id="2050" name="Picture 2" descr="attachment/c0025...">
            <a:extLst>
              <a:ext uri="{FF2B5EF4-FFF2-40B4-BE49-F238E27FC236}">
                <a16:creationId xmlns:a16="http://schemas.microsoft.com/office/drawing/2014/main" id="{3112DDCE-7A20-4781-AE8E-F9BC164EDE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6" t="9767" r="5906" b="8467"/>
          <a:stretch/>
        </p:blipFill>
        <p:spPr bwMode="auto">
          <a:xfrm>
            <a:off x="252000" y="1131750"/>
            <a:ext cx="3960000" cy="278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3BE4F9D-3502-46FD-A602-FF8BC1E45A27}"/>
              </a:ext>
            </a:extLst>
          </p:cNvPr>
          <p:cNvSpPr txBox="1"/>
          <p:nvPr/>
        </p:nvSpPr>
        <p:spPr>
          <a:xfrm>
            <a:off x="1857538" y="4015380"/>
            <a:ext cx="7489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▲ </a:t>
            </a:r>
            <a:r>
              <a:rPr kumimoji="0" lang="ko-KR" altLang="en-US" sz="1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공갈빵</a:t>
            </a:r>
            <a:endParaRPr kumimoji="0" lang="ko-KR" altLang="en-US" sz="1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휴먼엑스포"/>
              <a:ea typeface="휴먼엑스포"/>
              <a:cs typeface="Arial"/>
              <a:sym typeface="Arial"/>
            </a:endParaRPr>
          </a:p>
        </p:txBody>
      </p:sp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C8E9DA7B-7CBC-4DB8-B9A3-24B20928AE7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576439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기대 효과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6" name="Google Shape;176;p13"/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sp>
        <p:nvSpPr>
          <p:cNvPr id="41" name="내용 개체 틀 3">
            <a:extLst>
              <a:ext uri="{FF2B5EF4-FFF2-40B4-BE49-F238E27FC236}">
                <a16:creationId xmlns:a16="http://schemas.microsoft.com/office/drawing/2014/main" id="{55F7454B-53D4-4602-B717-E90745EA2289}"/>
              </a:ext>
            </a:extLst>
          </p:cNvPr>
          <p:cNvSpPr txBox="1">
            <a:spLocks/>
          </p:cNvSpPr>
          <p:nvPr/>
        </p:nvSpPr>
        <p:spPr>
          <a:xfrm>
            <a:off x="742000" y="3291750"/>
            <a:ext cx="6350000" cy="2466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indent="0">
              <a:buFont typeface="Roboto Condensed"/>
              <a:buNone/>
            </a:pP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buFont typeface="+mj-lt"/>
              <a:buAutoNum type="arabicPeriod"/>
            </a:pP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698F1136-FA07-42D0-8EAC-A4C8641784B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82011874"/>
              </p:ext>
            </p:extLst>
          </p:nvPr>
        </p:nvGraphicFramePr>
        <p:xfrm>
          <a:off x="1692000" y="125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16881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개발 방법론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RAD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BEF5B7C-9D3C-4B70-9628-97BF8FD746C2}"/>
              </a:ext>
            </a:extLst>
          </p:cNvPr>
          <p:cNvGrpSpPr/>
          <p:nvPr/>
        </p:nvGrpSpPr>
        <p:grpSpPr>
          <a:xfrm>
            <a:off x="360002" y="1090136"/>
            <a:ext cx="7451998" cy="3575354"/>
            <a:chOff x="510860" y="809302"/>
            <a:chExt cx="7451998" cy="3575354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FC008D49-91EC-4616-A9F4-0551B57A4B84}"/>
                </a:ext>
              </a:extLst>
            </p:cNvPr>
            <p:cNvGrpSpPr/>
            <p:nvPr/>
          </p:nvGrpSpPr>
          <p:grpSpPr>
            <a:xfrm>
              <a:off x="510860" y="809302"/>
              <a:ext cx="7451998" cy="2915230"/>
              <a:chOff x="510860" y="809302"/>
              <a:chExt cx="7451998" cy="2915230"/>
            </a:xfrm>
          </p:grpSpPr>
          <p:grpSp>
            <p:nvGrpSpPr>
              <p:cNvPr id="35" name="그룹 72">
                <a:extLst>
                  <a:ext uri="{FF2B5EF4-FFF2-40B4-BE49-F238E27FC236}">
                    <a16:creationId xmlns:a16="http://schemas.microsoft.com/office/drawing/2014/main" id="{726C0874-8833-48F2-B3A7-9236CA1533D3}"/>
                  </a:ext>
                </a:extLst>
              </p:cNvPr>
              <p:cNvGrpSpPr/>
              <p:nvPr/>
            </p:nvGrpSpPr>
            <p:grpSpPr>
              <a:xfrm>
                <a:off x="510860" y="3548577"/>
                <a:ext cx="7451998" cy="117303"/>
                <a:chOff x="0" y="4005064"/>
                <a:chExt cx="9148986" cy="144016"/>
              </a:xfrm>
            </p:grpSpPr>
            <p:sp>
              <p:nvSpPr>
                <p:cNvPr id="60" name="직사각형 59">
                  <a:extLst>
                    <a:ext uri="{FF2B5EF4-FFF2-40B4-BE49-F238E27FC236}">
                      <a16:creationId xmlns:a16="http://schemas.microsoft.com/office/drawing/2014/main" id="{660210E5-7B8D-46F4-BBAB-88F43465BE4F}"/>
                    </a:ext>
                  </a:extLst>
                </p:cNvPr>
                <p:cNvSpPr/>
                <p:nvPr/>
              </p:nvSpPr>
              <p:spPr>
                <a:xfrm>
                  <a:off x="0" y="4005064"/>
                  <a:ext cx="2247900" cy="144016"/>
                </a:xfrm>
                <a:prstGeom prst="rect">
                  <a:avLst/>
                </a:prstGeom>
                <a:solidFill>
                  <a:srgbClr val="FADA2F"/>
                </a:solidFill>
                <a:ln w="1016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61" name="직사각형 60">
                  <a:extLst>
                    <a:ext uri="{FF2B5EF4-FFF2-40B4-BE49-F238E27FC236}">
                      <a16:creationId xmlns:a16="http://schemas.microsoft.com/office/drawing/2014/main" id="{AA6C69E3-2267-43E4-8A85-6A13FC1CC80D}"/>
                    </a:ext>
                  </a:extLst>
                </p:cNvPr>
                <p:cNvSpPr/>
                <p:nvPr/>
              </p:nvSpPr>
              <p:spPr>
                <a:xfrm>
                  <a:off x="2247899" y="4005064"/>
                  <a:ext cx="2299717" cy="144016"/>
                </a:xfrm>
                <a:prstGeom prst="rect">
                  <a:avLst/>
                </a:prstGeom>
                <a:solidFill>
                  <a:srgbClr val="70C3CE"/>
                </a:solidFill>
                <a:ln w="1016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62" name="직사각형 61">
                  <a:extLst>
                    <a:ext uri="{FF2B5EF4-FFF2-40B4-BE49-F238E27FC236}">
                      <a16:creationId xmlns:a16="http://schemas.microsoft.com/office/drawing/2014/main" id="{99027C30-00B7-4B61-A0C6-75611E0925AE}"/>
                    </a:ext>
                  </a:extLst>
                </p:cNvPr>
                <p:cNvSpPr/>
                <p:nvPr/>
              </p:nvSpPr>
              <p:spPr>
                <a:xfrm>
                  <a:off x="4547617" y="4005064"/>
                  <a:ext cx="2257200" cy="144016"/>
                </a:xfrm>
                <a:prstGeom prst="rect">
                  <a:avLst/>
                </a:prstGeom>
                <a:solidFill>
                  <a:srgbClr val="168CB3"/>
                </a:solidFill>
                <a:ln w="1016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63" name="직사각형 62">
                  <a:extLst>
                    <a:ext uri="{FF2B5EF4-FFF2-40B4-BE49-F238E27FC236}">
                      <a16:creationId xmlns:a16="http://schemas.microsoft.com/office/drawing/2014/main" id="{5ED2469E-7299-4788-8139-3E8FECDC1C12}"/>
                    </a:ext>
                  </a:extLst>
                </p:cNvPr>
                <p:cNvSpPr/>
                <p:nvPr/>
              </p:nvSpPr>
              <p:spPr>
                <a:xfrm>
                  <a:off x="6804248" y="4005064"/>
                  <a:ext cx="2344738" cy="144016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1016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p:grpSp>
          <p:grpSp>
            <p:nvGrpSpPr>
              <p:cNvPr id="36" name="그룹 56">
                <a:extLst>
                  <a:ext uri="{FF2B5EF4-FFF2-40B4-BE49-F238E27FC236}">
                    <a16:creationId xmlns:a16="http://schemas.microsoft.com/office/drawing/2014/main" id="{167910E9-E677-4682-AF89-922C8CE79359}"/>
                  </a:ext>
                </a:extLst>
              </p:cNvPr>
              <p:cNvGrpSpPr/>
              <p:nvPr/>
            </p:nvGrpSpPr>
            <p:grpSpPr>
              <a:xfrm>
                <a:off x="891682" y="1524679"/>
                <a:ext cx="1401297" cy="1401296"/>
                <a:chOff x="387747" y="1368475"/>
                <a:chExt cx="1872208" cy="1872208"/>
              </a:xfrm>
            </p:grpSpPr>
            <p:sp>
              <p:nvSpPr>
                <p:cNvPr id="58" name="눈물 방울 57">
                  <a:extLst>
                    <a:ext uri="{FF2B5EF4-FFF2-40B4-BE49-F238E27FC236}">
                      <a16:creationId xmlns:a16="http://schemas.microsoft.com/office/drawing/2014/main" id="{15996338-F1C2-40C0-A950-596C660265DD}"/>
                    </a:ext>
                  </a:extLst>
                </p:cNvPr>
                <p:cNvSpPr/>
                <p:nvPr/>
              </p:nvSpPr>
              <p:spPr>
                <a:xfrm rot="8100000">
                  <a:off x="387747" y="1368475"/>
                  <a:ext cx="1872208" cy="1872208"/>
                </a:xfrm>
                <a:prstGeom prst="teardrop">
                  <a:avLst>
                    <a:gd name="adj" fmla="val 112231"/>
                  </a:avLst>
                </a:prstGeom>
                <a:solidFill>
                  <a:srgbClr val="FADA2F"/>
                </a:solidFill>
                <a:ln w="28575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59" name="타원 58">
                  <a:extLst>
                    <a:ext uri="{FF2B5EF4-FFF2-40B4-BE49-F238E27FC236}">
                      <a16:creationId xmlns:a16="http://schemas.microsoft.com/office/drawing/2014/main" id="{993F182F-7935-43A9-85CC-5CF794671D40}"/>
                    </a:ext>
                  </a:extLst>
                </p:cNvPr>
                <p:cNvSpPr/>
                <p:nvPr/>
              </p:nvSpPr>
              <p:spPr>
                <a:xfrm>
                  <a:off x="520502" y="1484784"/>
                  <a:ext cx="1584176" cy="1584176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innerShdw blurRad="63500" dist="50800" dir="13500000">
                    <a:prstClr val="black">
                      <a:alpha val="28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p:grp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45E441DC-A980-4644-83D4-84283CCBB791}"/>
                  </a:ext>
                </a:extLst>
              </p:cNvPr>
              <p:cNvSpPr/>
              <p:nvPr/>
            </p:nvSpPr>
            <p:spPr>
              <a:xfrm>
                <a:off x="1478199" y="3489925"/>
                <a:ext cx="234607" cy="234607"/>
              </a:xfrm>
              <a:prstGeom prst="ellipse">
                <a:avLst/>
              </a:prstGeom>
              <a:solidFill>
                <a:srgbClr val="FADA2F"/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9A0D07C4-3833-47BF-ABFA-FC81BE72443B}"/>
                  </a:ext>
                </a:extLst>
              </p:cNvPr>
              <p:cNvSpPr/>
              <p:nvPr/>
            </p:nvSpPr>
            <p:spPr>
              <a:xfrm>
                <a:off x="3185019" y="3489925"/>
                <a:ext cx="234607" cy="234607"/>
              </a:xfrm>
              <a:prstGeom prst="ellipse">
                <a:avLst/>
              </a:prstGeom>
              <a:solidFill>
                <a:srgbClr val="70C3CE"/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C703DBF1-047D-4A94-BE90-B099B0ADEA2A}"/>
                  </a:ext>
                </a:extLst>
              </p:cNvPr>
              <p:cNvSpPr/>
              <p:nvPr/>
            </p:nvSpPr>
            <p:spPr>
              <a:xfrm>
                <a:off x="4984937" y="3489925"/>
                <a:ext cx="234607" cy="234607"/>
              </a:xfrm>
              <a:prstGeom prst="ellipse">
                <a:avLst/>
              </a:prstGeom>
              <a:solidFill>
                <a:srgbClr val="168CB3"/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47A1C92D-9FD0-4B9B-AE92-0DC62D377662}"/>
                  </a:ext>
                </a:extLst>
              </p:cNvPr>
              <p:cNvSpPr/>
              <p:nvPr/>
            </p:nvSpPr>
            <p:spPr>
              <a:xfrm>
                <a:off x="6823647" y="3489925"/>
                <a:ext cx="234607" cy="234607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43" name="Rectangle 96">
                <a:extLst>
                  <a:ext uri="{FF2B5EF4-FFF2-40B4-BE49-F238E27FC236}">
                    <a16:creationId xmlns:a16="http://schemas.microsoft.com/office/drawing/2014/main" id="{3EECA1C4-7365-46A4-A7EF-B4EEB88074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184" y="1937034"/>
                <a:ext cx="1466293" cy="584775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1" fontAlgn="base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1" lang="ko-KR" altLang="en-US" sz="1600" b="1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나눔고딕" panose="020D0604000000000000" pitchFamily="50" charset="-127"/>
                    <a:ea typeface="나눔고딕" panose="020D0604000000000000" pitchFamily="50" charset="-127"/>
                    <a:cs typeface="굴림" pitchFamily="50" charset="-127"/>
                  </a:rPr>
                  <a:t>분석</a:t>
                </a:r>
                <a:br>
                  <a:rPr kumimoji="1" lang="en-US" altLang="ko-KR" sz="1600" b="1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나눔고딕" panose="020D0604000000000000" pitchFamily="50" charset="-127"/>
                    <a:ea typeface="나눔고딕" panose="020D0604000000000000" pitchFamily="50" charset="-127"/>
                    <a:cs typeface="굴림" pitchFamily="50" charset="-127"/>
                  </a:rPr>
                </a:br>
                <a:r>
                  <a:rPr kumimoji="1" lang="ko-KR" altLang="en-US" sz="1600" b="1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나눔고딕" panose="020D0604000000000000" pitchFamily="50" charset="-127"/>
                    <a:ea typeface="나눔고딕" panose="020D0604000000000000" pitchFamily="50" charset="-127"/>
                    <a:cs typeface="굴림" pitchFamily="50" charset="-127"/>
                  </a:rPr>
                  <a:t>개략적 설계</a:t>
                </a:r>
                <a:endParaRPr lang="en-US" altLang="ko-KR" sz="2000" b="0" noProof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굴림" pitchFamily="50" charset="-127"/>
                </a:endParaRPr>
              </a:p>
            </p:txBody>
          </p:sp>
          <p:grpSp>
            <p:nvGrpSpPr>
              <p:cNvPr id="44" name="그룹 60">
                <a:extLst>
                  <a:ext uri="{FF2B5EF4-FFF2-40B4-BE49-F238E27FC236}">
                    <a16:creationId xmlns:a16="http://schemas.microsoft.com/office/drawing/2014/main" id="{7AEE4325-49EE-4C9A-9EA4-AC64763D9457}"/>
                  </a:ext>
                </a:extLst>
              </p:cNvPr>
              <p:cNvGrpSpPr/>
              <p:nvPr/>
            </p:nvGrpSpPr>
            <p:grpSpPr>
              <a:xfrm>
                <a:off x="2606260" y="1524679"/>
                <a:ext cx="1401297" cy="1401296"/>
                <a:chOff x="387747" y="1368475"/>
                <a:chExt cx="1872208" cy="1872208"/>
              </a:xfrm>
            </p:grpSpPr>
            <p:sp>
              <p:nvSpPr>
                <p:cNvPr id="56" name="눈물 방울 55">
                  <a:extLst>
                    <a:ext uri="{FF2B5EF4-FFF2-40B4-BE49-F238E27FC236}">
                      <a16:creationId xmlns:a16="http://schemas.microsoft.com/office/drawing/2014/main" id="{855F36C3-36E9-4333-92F7-CD2234989B4C}"/>
                    </a:ext>
                  </a:extLst>
                </p:cNvPr>
                <p:cNvSpPr/>
                <p:nvPr/>
              </p:nvSpPr>
              <p:spPr>
                <a:xfrm rot="8100000">
                  <a:off x="387747" y="1368475"/>
                  <a:ext cx="1872208" cy="1872208"/>
                </a:xfrm>
                <a:prstGeom prst="teardrop">
                  <a:avLst>
                    <a:gd name="adj" fmla="val 112231"/>
                  </a:avLst>
                </a:prstGeom>
                <a:solidFill>
                  <a:srgbClr val="70C3CE"/>
                </a:solidFill>
                <a:ln w="28575">
                  <a:solidFill>
                    <a:srgbClr val="42AFB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 dirty="0">
                    <a:latin typeface="나눔고딕" panose="020D0604000000000000" pitchFamily="50" charset="-127"/>
                    <a:ea typeface="나눔고딕" panose="020D0604000000000000" pitchFamily="50" charset="-127"/>
                    <a:cs typeface="Arial" pitchFamily="34" charset="0"/>
                  </a:endParaRPr>
                </a:p>
              </p:txBody>
            </p:sp>
            <p:sp>
              <p:nvSpPr>
                <p:cNvPr id="57" name="타원 56">
                  <a:extLst>
                    <a:ext uri="{FF2B5EF4-FFF2-40B4-BE49-F238E27FC236}">
                      <a16:creationId xmlns:a16="http://schemas.microsoft.com/office/drawing/2014/main" id="{E914E9F6-EA4E-45CA-AE8F-B017E298E913}"/>
                    </a:ext>
                  </a:extLst>
                </p:cNvPr>
                <p:cNvSpPr/>
                <p:nvPr/>
              </p:nvSpPr>
              <p:spPr>
                <a:xfrm>
                  <a:off x="520502" y="1484784"/>
                  <a:ext cx="1584176" cy="1584176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innerShdw blurRad="63500" dist="50800" dir="13500000">
                    <a:prstClr val="black">
                      <a:alpha val="28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p:grpSp>
          <p:sp>
            <p:nvSpPr>
              <p:cNvPr id="45" name="Rectangle 96">
                <a:extLst>
                  <a:ext uri="{FF2B5EF4-FFF2-40B4-BE49-F238E27FC236}">
                    <a16:creationId xmlns:a16="http://schemas.microsoft.com/office/drawing/2014/main" id="{E8510D9D-9830-42C0-869E-32A1980401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3761" y="1937034"/>
                <a:ext cx="1466293" cy="584775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1" fontAlgn="base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1" lang="ko-KR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  <a:cs typeface="굴림" pitchFamily="50" charset="-127"/>
                  </a:rPr>
                  <a:t>상세 설계</a:t>
                </a:r>
                <a:br>
                  <a:rPr kumimoji="1" lang="en-US" altLang="ko-KR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  <a:cs typeface="굴림" pitchFamily="50" charset="-127"/>
                  </a:rPr>
                </a:br>
                <a:r>
                  <a:rPr kumimoji="1" lang="ko-KR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  <a:cs typeface="굴림" pitchFamily="50" charset="-127"/>
                  </a:rPr>
                  <a:t>개발</a:t>
                </a:r>
                <a:endParaRPr kumimoji="1" lang="en-US" altLang="ko-KR" sz="1600" b="1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나눔고딕" panose="020D0604000000000000" pitchFamily="50" charset="-127"/>
                  <a:ea typeface="나눔고딕" panose="020D0604000000000000" pitchFamily="50" charset="-127"/>
                  <a:cs typeface="굴림" pitchFamily="50" charset="-127"/>
                </a:endParaRPr>
              </a:p>
            </p:txBody>
          </p:sp>
          <p:grpSp>
            <p:nvGrpSpPr>
              <p:cNvPr id="46" name="그룹 64">
                <a:extLst>
                  <a:ext uri="{FF2B5EF4-FFF2-40B4-BE49-F238E27FC236}">
                    <a16:creationId xmlns:a16="http://schemas.microsoft.com/office/drawing/2014/main" id="{230091A0-786A-4A33-8C42-5AE8FA8F0E00}"/>
                  </a:ext>
                </a:extLst>
              </p:cNvPr>
              <p:cNvGrpSpPr/>
              <p:nvPr/>
            </p:nvGrpSpPr>
            <p:grpSpPr>
              <a:xfrm>
                <a:off x="4406178" y="1524679"/>
                <a:ext cx="1401297" cy="1401296"/>
                <a:chOff x="387747" y="1368475"/>
                <a:chExt cx="1872208" cy="1872208"/>
              </a:xfrm>
            </p:grpSpPr>
            <p:sp>
              <p:nvSpPr>
                <p:cNvPr id="54" name="눈물 방울 53">
                  <a:extLst>
                    <a:ext uri="{FF2B5EF4-FFF2-40B4-BE49-F238E27FC236}">
                      <a16:creationId xmlns:a16="http://schemas.microsoft.com/office/drawing/2014/main" id="{7738A088-3DE9-43F3-9788-D83FCF483BED}"/>
                    </a:ext>
                  </a:extLst>
                </p:cNvPr>
                <p:cNvSpPr/>
                <p:nvPr/>
              </p:nvSpPr>
              <p:spPr>
                <a:xfrm rot="8100000">
                  <a:off x="387747" y="1368475"/>
                  <a:ext cx="1872208" cy="1872208"/>
                </a:xfrm>
                <a:prstGeom prst="teardrop">
                  <a:avLst>
                    <a:gd name="adj" fmla="val 112231"/>
                  </a:avLst>
                </a:prstGeom>
                <a:solidFill>
                  <a:srgbClr val="168CB3"/>
                </a:solidFill>
                <a:ln w="28575"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>
                    <a:latin typeface="나눔고딕" panose="020D0604000000000000" pitchFamily="50" charset="-127"/>
                    <a:ea typeface="나눔고딕" panose="020D0604000000000000" pitchFamily="50" charset="-127"/>
                    <a:cs typeface="Arial" pitchFamily="34" charset="0"/>
                  </a:endParaRPr>
                </a:p>
              </p:txBody>
            </p:sp>
            <p:sp>
              <p:nvSpPr>
                <p:cNvPr id="55" name="타원 54">
                  <a:extLst>
                    <a:ext uri="{FF2B5EF4-FFF2-40B4-BE49-F238E27FC236}">
                      <a16:creationId xmlns:a16="http://schemas.microsoft.com/office/drawing/2014/main" id="{568CCB34-59D2-48D4-868F-1780F579E92F}"/>
                    </a:ext>
                  </a:extLst>
                </p:cNvPr>
                <p:cNvSpPr/>
                <p:nvPr/>
              </p:nvSpPr>
              <p:spPr>
                <a:xfrm>
                  <a:off x="520502" y="1484784"/>
                  <a:ext cx="1584176" cy="1584176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innerShdw blurRad="63500" dist="50800" dir="13500000">
                    <a:prstClr val="black">
                      <a:alpha val="28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p:grpSp>
          <p:sp>
            <p:nvSpPr>
              <p:cNvPr id="47" name="Rectangle 96">
                <a:extLst>
                  <a:ext uri="{FF2B5EF4-FFF2-40B4-BE49-F238E27FC236}">
                    <a16:creationId xmlns:a16="http://schemas.microsoft.com/office/drawing/2014/main" id="{A471DFA9-4392-409E-8104-7B4E46B0B7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73680" y="1937034"/>
                <a:ext cx="1466293" cy="584775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1" fontAlgn="base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1" lang="ko-KR" altLang="en-US" sz="1600" b="1" noProof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  <a:cs typeface="굴림" pitchFamily="50" charset="-127"/>
                  </a:rPr>
                  <a:t>수정</a:t>
                </a:r>
                <a:br>
                  <a:rPr kumimoji="1" lang="en-US" altLang="ko-KR" sz="1600" b="1" noProof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  <a:cs typeface="굴림" pitchFamily="50" charset="-127"/>
                  </a:rPr>
                </a:br>
                <a:r>
                  <a:rPr kumimoji="1" lang="ko-KR" altLang="en-US" sz="1600" b="1" noProof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  <a:cs typeface="굴림" pitchFamily="50" charset="-127"/>
                  </a:rPr>
                  <a:t>보완</a:t>
                </a:r>
                <a:endParaRPr lang="en-US" altLang="ko-KR" sz="2000" b="0" noProof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굴림" pitchFamily="50" charset="-127"/>
                </a:endParaRPr>
              </a:p>
            </p:txBody>
          </p:sp>
          <p:grpSp>
            <p:nvGrpSpPr>
              <p:cNvPr id="48" name="그룹 68">
                <a:extLst>
                  <a:ext uri="{FF2B5EF4-FFF2-40B4-BE49-F238E27FC236}">
                    <a16:creationId xmlns:a16="http://schemas.microsoft.com/office/drawing/2014/main" id="{9A61A108-751C-4FDB-B6AD-80251AC89FA8}"/>
                  </a:ext>
                </a:extLst>
              </p:cNvPr>
              <p:cNvGrpSpPr/>
              <p:nvPr/>
            </p:nvGrpSpPr>
            <p:grpSpPr>
              <a:xfrm>
                <a:off x="6229372" y="1524679"/>
                <a:ext cx="1401297" cy="1401296"/>
                <a:chOff x="387747" y="1368475"/>
                <a:chExt cx="1872208" cy="1872208"/>
              </a:xfrm>
            </p:grpSpPr>
            <p:sp>
              <p:nvSpPr>
                <p:cNvPr id="52" name="눈물 방울 51">
                  <a:extLst>
                    <a:ext uri="{FF2B5EF4-FFF2-40B4-BE49-F238E27FC236}">
                      <a16:creationId xmlns:a16="http://schemas.microsoft.com/office/drawing/2014/main" id="{C08C76C1-973A-4A0F-AD97-4E447C4BBBEF}"/>
                    </a:ext>
                  </a:extLst>
                </p:cNvPr>
                <p:cNvSpPr/>
                <p:nvPr/>
              </p:nvSpPr>
              <p:spPr>
                <a:xfrm rot="8100000">
                  <a:off x="387747" y="1368475"/>
                  <a:ext cx="1872208" cy="1872208"/>
                </a:xfrm>
                <a:prstGeom prst="teardrop">
                  <a:avLst>
                    <a:gd name="adj" fmla="val 112231"/>
                  </a:avLst>
                </a:prstGeom>
                <a:solidFill>
                  <a:schemeClr val="bg1">
                    <a:lumMod val="50000"/>
                  </a:schemeClr>
                </a:solidFill>
                <a:ln w="28575">
                  <a:solidFill>
                    <a:schemeClr val="tx1">
                      <a:lumMod val="65000"/>
                      <a:lumOff val="3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53" name="타원 52">
                  <a:extLst>
                    <a:ext uri="{FF2B5EF4-FFF2-40B4-BE49-F238E27FC236}">
                      <a16:creationId xmlns:a16="http://schemas.microsoft.com/office/drawing/2014/main" id="{F18C54E2-4D3E-4D97-8F15-BA8E5D3D8F2A}"/>
                    </a:ext>
                  </a:extLst>
                </p:cNvPr>
                <p:cNvSpPr/>
                <p:nvPr/>
              </p:nvSpPr>
              <p:spPr>
                <a:xfrm>
                  <a:off x="520502" y="1484784"/>
                  <a:ext cx="1584176" cy="1584176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innerShdw blurRad="63500" dist="50800" dir="13500000">
                    <a:prstClr val="black">
                      <a:alpha val="28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p:grpSp>
          <p:sp>
            <p:nvSpPr>
              <p:cNvPr id="49" name="Rectangle 96">
                <a:extLst>
                  <a:ext uri="{FF2B5EF4-FFF2-40B4-BE49-F238E27FC236}">
                    <a16:creationId xmlns:a16="http://schemas.microsoft.com/office/drawing/2014/main" id="{88D17728-DE08-4A85-956B-006739FE10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96873" y="1937034"/>
                <a:ext cx="1466293" cy="584775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1" fontAlgn="base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1" lang="ko-KR" altLang="en-US" sz="1600" b="1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나눔고딕" panose="020D0604000000000000" pitchFamily="50" charset="-127"/>
                    <a:ea typeface="나눔고딕" panose="020D0604000000000000" pitchFamily="50" charset="-127"/>
                    <a:cs typeface="굴림" pitchFamily="50" charset="-127"/>
                  </a:rPr>
                  <a:t>테스트</a:t>
                </a:r>
                <a:br>
                  <a:rPr kumimoji="1" lang="en-US" altLang="ko-KR" sz="1600" b="1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나눔고딕" panose="020D0604000000000000" pitchFamily="50" charset="-127"/>
                    <a:ea typeface="나눔고딕" panose="020D0604000000000000" pitchFamily="50" charset="-127"/>
                    <a:cs typeface="굴림" pitchFamily="50" charset="-127"/>
                  </a:rPr>
                </a:br>
                <a:r>
                  <a:rPr kumimoji="1" lang="ko-KR" altLang="en-US" sz="1600" b="1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나눔고딕" panose="020D0604000000000000" pitchFamily="50" charset="-127"/>
                    <a:ea typeface="나눔고딕" panose="020D0604000000000000" pitchFamily="50" charset="-127"/>
                    <a:cs typeface="굴림" pitchFamily="50" charset="-127"/>
                  </a:rPr>
                  <a:t>운영</a:t>
                </a:r>
                <a:endParaRPr lang="en-US" altLang="ko-KR" sz="2000" b="0" noProof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굴림" pitchFamily="50" charset="-127"/>
                </a:endParaRPr>
              </a:p>
            </p:txBody>
          </p:sp>
          <p:sp>
            <p:nvSpPr>
              <p:cNvPr id="50" name="화살표: 아래로 구부러짐 49">
                <a:extLst>
                  <a:ext uri="{FF2B5EF4-FFF2-40B4-BE49-F238E27FC236}">
                    <a16:creationId xmlns:a16="http://schemas.microsoft.com/office/drawing/2014/main" id="{1E503A3D-61D5-4BD1-9865-5C3A91840CF6}"/>
                  </a:ext>
                </a:extLst>
              </p:cNvPr>
              <p:cNvSpPr/>
              <p:nvPr/>
            </p:nvSpPr>
            <p:spPr>
              <a:xfrm>
                <a:off x="3579407" y="809302"/>
                <a:ext cx="1405530" cy="576585"/>
              </a:xfrm>
              <a:prstGeom prst="curvedDownArrow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sp>
          <p:nvSpPr>
            <p:cNvPr id="51" name="화살표: 위로 구부러짐 50">
              <a:extLst>
                <a:ext uri="{FF2B5EF4-FFF2-40B4-BE49-F238E27FC236}">
                  <a16:creationId xmlns:a16="http://schemas.microsoft.com/office/drawing/2014/main" id="{4578B177-E465-4F33-903A-1A092A62146F}"/>
                </a:ext>
              </a:extLst>
            </p:cNvPr>
            <p:cNvSpPr/>
            <p:nvPr/>
          </p:nvSpPr>
          <p:spPr>
            <a:xfrm flipH="1">
              <a:off x="3564987" y="3839238"/>
              <a:ext cx="1348989" cy="545418"/>
            </a:xfrm>
            <a:prstGeom prst="curvedUpArrow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33" name="Google Shape;176;p13">
            <a:extLst>
              <a:ext uri="{FF2B5EF4-FFF2-40B4-BE49-F238E27FC236}">
                <a16:creationId xmlns:a16="http://schemas.microsoft.com/office/drawing/2014/main" id="{2DABCC4F-B382-4144-AE90-75254D594E0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289397222"/>
      </p:ext>
    </p:extLst>
  </p:cSld>
  <p:clrMapOvr>
    <a:masterClrMapping/>
  </p:clrMapOvr>
</p:sld>
</file>

<file path=ppt/theme/theme1.xml><?xml version="1.0" encoding="utf-8"?>
<a:theme xmlns:a="http://schemas.openxmlformats.org/drawingml/2006/main" name="Wolsey template">
  <a:themeElements>
    <a:clrScheme name="Custom 347">
      <a:dk1>
        <a:srgbClr val="252729"/>
      </a:dk1>
      <a:lt1>
        <a:srgbClr val="FFFFFF"/>
      </a:lt1>
      <a:dk2>
        <a:srgbClr val="607896"/>
      </a:dk2>
      <a:lt2>
        <a:srgbClr val="E8EDF1"/>
      </a:lt2>
      <a:accent1>
        <a:srgbClr val="3796BF"/>
      </a:accent1>
      <a:accent2>
        <a:srgbClr val="4BB5D9"/>
      </a:accent2>
      <a:accent3>
        <a:srgbClr val="81D1EC"/>
      </a:accent3>
      <a:accent4>
        <a:srgbClr val="FF9900"/>
      </a:accent4>
      <a:accent5>
        <a:srgbClr val="FFCB50"/>
      </a:accent5>
      <a:accent6>
        <a:srgbClr val="A9C747"/>
      </a:accent6>
      <a:hlink>
        <a:srgbClr val="4D77AC"/>
      </a:hlink>
      <a:folHlink>
        <a:srgbClr val="6611CC"/>
      </a:folHlink>
    </a:clrScheme>
    <a:fontScheme name="사용자 지정 1">
      <a:majorFont>
        <a:latin typeface="Arial"/>
        <a:ea typeface="휴먼엑스포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621D0B736B602D4C9CD7B448D66106CE" ma:contentTypeVersion="2" ma:contentTypeDescription="새 문서를 만듭니다." ma:contentTypeScope="" ma:versionID="55eff95697cf0f84d4a746e0870c9871">
  <xsd:schema xmlns:xsd="http://www.w3.org/2001/XMLSchema" xmlns:xs="http://www.w3.org/2001/XMLSchema" xmlns:p="http://schemas.microsoft.com/office/2006/metadata/properties" xmlns:ns3="32e0b9af-762a-4089-b101-b74a352bf303" targetNamespace="http://schemas.microsoft.com/office/2006/metadata/properties" ma:root="true" ma:fieldsID="363a4bed91c48f4733bdff07496711fa" ns3:_="">
    <xsd:import namespace="32e0b9af-762a-4089-b101-b74a352bf30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0b9af-762a-4089-b101-b74a352bf3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F1067A0-2CAD-4D0C-8108-16D4713322A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401040B-5601-4948-951E-794E363D39CB}">
  <ds:schemaRefs>
    <ds:schemaRef ds:uri="32e0b9af-762a-4089-b101-b74a352bf303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0FB9B57E-6BF0-4E28-92DE-41FDF1F736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0b9af-762a-4089-b101-b74a352bf30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1796</TotalTime>
  <Words>1686</Words>
  <Application>Microsoft Office PowerPoint</Application>
  <PresentationFormat>화면 슬라이드 쇼(16:9)</PresentationFormat>
  <Paragraphs>416</Paragraphs>
  <Slides>79</Slides>
  <Notes>56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79</vt:i4>
      </vt:variant>
    </vt:vector>
  </HeadingPairs>
  <TitlesOfParts>
    <vt:vector size="87" baseType="lpstr">
      <vt:lpstr>나눔고딕 ExtraBold</vt:lpstr>
      <vt:lpstr>나눔고딕</vt:lpstr>
      <vt:lpstr>Arial</vt:lpstr>
      <vt:lpstr>Roboto Condensed</vt:lpstr>
      <vt:lpstr>맑은 고딕</vt:lpstr>
      <vt:lpstr>휴먼엑스포</vt:lpstr>
      <vt:lpstr>Oswald</vt:lpstr>
      <vt:lpstr>Wolsey template</vt:lpstr>
      <vt:lpstr>TEAM 그릴그린 Corp Collector</vt:lpstr>
      <vt:lpstr>목차</vt:lpstr>
      <vt:lpstr>1. 팀 구조</vt:lpstr>
      <vt:lpstr>Team Structure</vt:lpstr>
      <vt:lpstr>2. 프로젝트 설명</vt:lpstr>
      <vt:lpstr>What’s CorpCollector?</vt:lpstr>
      <vt:lpstr>프로젝트 기획 배경</vt:lpstr>
      <vt:lpstr>프로젝트 기대 효과</vt:lpstr>
      <vt:lpstr>개발 방법론 - RAD</vt:lpstr>
      <vt:lpstr>사용한 HW, SW, 호스팅 업체</vt:lpstr>
      <vt:lpstr>2. 산출물 소개</vt:lpstr>
      <vt:lpstr>퍼트 차트(Pert Chart)</vt:lpstr>
      <vt:lpstr>퍼트 차트(Pert Chart)</vt:lpstr>
      <vt:lpstr>퍼트 차트(Pert Chart)</vt:lpstr>
      <vt:lpstr>퍼트 차트(Pert Chart)</vt:lpstr>
      <vt:lpstr>유지보수 및 이후 활동</vt:lpstr>
      <vt:lpstr>간트 차트(Gantt Chart)</vt:lpstr>
      <vt:lpstr>사이트맵 구조</vt:lpstr>
      <vt:lpstr>기능(요구사항) 정리</vt:lpstr>
      <vt:lpstr>화면 구성 설계 – Index</vt:lpstr>
      <vt:lpstr>화면 구성 설계 – 기업 찾기</vt:lpstr>
      <vt:lpstr>플로우 차트 – 기업 찾기 프로세스</vt:lpstr>
      <vt:lpstr>플로우 차트 – 기업 찾기 프로세스</vt:lpstr>
      <vt:lpstr>플로우 차트 – 기업 찾기 프로세스</vt:lpstr>
      <vt:lpstr>플로우 차트 – 기업 찾기 프로세스</vt:lpstr>
      <vt:lpstr>4. 결과물 및 테스팅</vt:lpstr>
      <vt:lpstr>프론트 엔드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백엔드</vt:lpstr>
      <vt:lpstr>웹 구조</vt:lpstr>
      <vt:lpstr>디자인 패턴</vt:lpstr>
      <vt:lpstr>회원 관리 클래스 다이어그램</vt:lpstr>
      <vt:lpstr>이메일 인증 클래스 다이어그램</vt:lpstr>
      <vt:lpstr>이메일 인증 코드</vt:lpstr>
      <vt:lpstr>이메일 인증 코드</vt:lpstr>
      <vt:lpstr>기업 찾기 클래스 다이어그램</vt:lpstr>
      <vt:lpstr>기업 찾기 코드 일부</vt:lpstr>
      <vt:lpstr>상세 기업 보기 코드 일부</vt:lpstr>
      <vt:lpstr>커뮤니티 클래스 다이어그램</vt:lpstr>
      <vt:lpstr>커뮤니티 클래스 다이어그램</vt:lpstr>
      <vt:lpstr>정보 나눔 클래스 다이어그램</vt:lpstr>
      <vt:lpstr>마이페이지 클래스 다이어그램</vt:lpstr>
      <vt:lpstr>마이페이지 커맨드</vt:lpstr>
      <vt:lpstr>최근 검색 기업 관련 프로시저</vt:lpstr>
      <vt:lpstr>웹 시연</vt:lpstr>
      <vt:lpstr>웹 시연</vt:lpstr>
      <vt:lpstr>웹 시연</vt:lpstr>
      <vt:lpstr>빅데이터</vt:lpstr>
      <vt:lpstr>데이터 프로세스 구조</vt:lpstr>
      <vt:lpstr>DB 구성1</vt:lpstr>
      <vt:lpstr>DB 구성2</vt:lpstr>
      <vt:lpstr>데이터 전처리 과정 코드</vt:lpstr>
      <vt:lpstr>데이터 적재하는 과정(코드)</vt:lpstr>
      <vt:lpstr>데이터 시각화 - 프로세스</vt:lpstr>
      <vt:lpstr>데이터 시각화 - 대시보드</vt:lpstr>
      <vt:lpstr>데이터 시각화 - 대시보드</vt:lpstr>
      <vt:lpstr>데이터 시각화 - 대시보드</vt:lpstr>
      <vt:lpstr>기사 모음(Crawling) 과정</vt:lpstr>
      <vt:lpstr>프로젝트 중 아쉬웠던 점(빅데이터 파트)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그릴그린 Corp Collector</dc:title>
  <dc:creator>82102</dc:creator>
  <cp:lastModifiedBy>오규진</cp:lastModifiedBy>
  <cp:revision>63</cp:revision>
  <dcterms:modified xsi:type="dcterms:W3CDTF">2021-12-02T12:48:06Z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0x010100621D0B736B602D4C9CD7B448D66106CE</vt:lpwstr>
  </property>
</Properties>
</file>